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6" r:id="rId4"/>
    <p:sldMasterId id="2147483682"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9FA9A93-4EAC-4F77-811D-79882A5CBAEC}" v="27" dt="2022-06-07T17:06:52.445"/>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CCD028F5-B830-41BE-93C6-A167C4931556}" v="464" dt="2022-06-07T16:57:48.676"/>
    <p1510:client id="{EDC0753A-1CBB-49EB-9596-14E555D70FEC}" v="251" dt="2022-06-07T12:48:45.80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550F60-4454-4922-8926-5CF93662FA84}"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D0ADFFEE-7ADF-48F6-B2FE-3FCB1DAE4854}">
      <dgm:prSet/>
      <dgm:spPr/>
      <dgm:t>
        <a:bodyPr/>
        <a:lstStyle/>
        <a:p>
          <a:r>
            <a:rPr lang="en-US"/>
            <a:t>Executive Summary</a:t>
          </a:r>
        </a:p>
      </dgm:t>
    </dgm:pt>
    <dgm:pt modelId="{75CBAB6F-2185-41AA-8F37-07B0701AC37B}" type="parTrans" cxnId="{FC0ED304-C73D-47AE-9F9D-F6C7082C6B99}">
      <dgm:prSet/>
      <dgm:spPr/>
      <dgm:t>
        <a:bodyPr/>
        <a:lstStyle/>
        <a:p>
          <a:endParaRPr lang="en-US"/>
        </a:p>
      </dgm:t>
    </dgm:pt>
    <dgm:pt modelId="{0054D29F-EE16-4D7F-9B22-90387D23B1B8}" type="sibTrans" cxnId="{FC0ED304-C73D-47AE-9F9D-F6C7082C6B99}">
      <dgm:prSet/>
      <dgm:spPr/>
      <dgm:t>
        <a:bodyPr/>
        <a:lstStyle/>
        <a:p>
          <a:endParaRPr lang="en-US"/>
        </a:p>
      </dgm:t>
    </dgm:pt>
    <dgm:pt modelId="{96724AE7-A0E1-4E72-A092-4DB5FBCE902C}">
      <dgm:prSet/>
      <dgm:spPr/>
      <dgm:t>
        <a:bodyPr/>
        <a:lstStyle/>
        <a:p>
          <a:r>
            <a:rPr lang="en-US"/>
            <a:t>Introduction</a:t>
          </a:r>
        </a:p>
      </dgm:t>
    </dgm:pt>
    <dgm:pt modelId="{EA9AA548-D813-4C75-89E0-BABACE03ED1F}" type="parTrans" cxnId="{4F19C0DE-6909-4DE2-A6E1-06CE44CBCAE3}">
      <dgm:prSet/>
      <dgm:spPr/>
      <dgm:t>
        <a:bodyPr/>
        <a:lstStyle/>
        <a:p>
          <a:endParaRPr lang="en-US"/>
        </a:p>
      </dgm:t>
    </dgm:pt>
    <dgm:pt modelId="{01330256-3DA8-40C0-996A-6351BD15D192}" type="sibTrans" cxnId="{4F19C0DE-6909-4DE2-A6E1-06CE44CBCAE3}">
      <dgm:prSet/>
      <dgm:spPr/>
      <dgm:t>
        <a:bodyPr/>
        <a:lstStyle/>
        <a:p>
          <a:endParaRPr lang="en-US"/>
        </a:p>
      </dgm:t>
    </dgm:pt>
    <dgm:pt modelId="{025999DA-39CB-4EB9-B378-BDF739E97E1A}">
      <dgm:prSet/>
      <dgm:spPr/>
      <dgm:t>
        <a:bodyPr/>
        <a:lstStyle/>
        <a:p>
          <a:r>
            <a:rPr lang="en-US"/>
            <a:t>Methodology</a:t>
          </a:r>
        </a:p>
      </dgm:t>
    </dgm:pt>
    <dgm:pt modelId="{1A15E122-2A32-4C6D-969B-BBCA70979497}" type="parTrans" cxnId="{91877A30-4728-4BA5-972E-06D074B6EF6C}">
      <dgm:prSet/>
      <dgm:spPr/>
      <dgm:t>
        <a:bodyPr/>
        <a:lstStyle/>
        <a:p>
          <a:endParaRPr lang="en-US"/>
        </a:p>
      </dgm:t>
    </dgm:pt>
    <dgm:pt modelId="{45E4B27A-6C40-4E1C-93EC-D35F894B748F}" type="sibTrans" cxnId="{91877A30-4728-4BA5-972E-06D074B6EF6C}">
      <dgm:prSet/>
      <dgm:spPr/>
      <dgm:t>
        <a:bodyPr/>
        <a:lstStyle/>
        <a:p>
          <a:endParaRPr lang="en-US"/>
        </a:p>
      </dgm:t>
    </dgm:pt>
    <dgm:pt modelId="{55FCB6FB-6AD8-4704-A881-1BEEEE6EE9B0}">
      <dgm:prSet/>
      <dgm:spPr/>
      <dgm:t>
        <a:bodyPr/>
        <a:lstStyle/>
        <a:p>
          <a:r>
            <a:rPr lang="en-US"/>
            <a:t>Results</a:t>
          </a:r>
        </a:p>
      </dgm:t>
    </dgm:pt>
    <dgm:pt modelId="{D242A274-D3BB-4E51-BE70-EC409309C8E5}" type="parTrans" cxnId="{6FEFFC64-3784-45C9-B22C-A0C73B4FD44F}">
      <dgm:prSet/>
      <dgm:spPr/>
      <dgm:t>
        <a:bodyPr/>
        <a:lstStyle/>
        <a:p>
          <a:endParaRPr lang="en-US"/>
        </a:p>
      </dgm:t>
    </dgm:pt>
    <dgm:pt modelId="{24751AF5-CEEF-4F9A-9101-D1503777F16F}" type="sibTrans" cxnId="{6FEFFC64-3784-45C9-B22C-A0C73B4FD44F}">
      <dgm:prSet/>
      <dgm:spPr/>
      <dgm:t>
        <a:bodyPr/>
        <a:lstStyle/>
        <a:p>
          <a:endParaRPr lang="en-US"/>
        </a:p>
      </dgm:t>
    </dgm:pt>
    <dgm:pt modelId="{A17C464F-5E9B-4A8C-A94C-C8D37D37EB58}">
      <dgm:prSet/>
      <dgm:spPr/>
      <dgm:t>
        <a:bodyPr/>
        <a:lstStyle/>
        <a:p>
          <a:r>
            <a:rPr lang="en-US"/>
            <a:t>Conclusion</a:t>
          </a:r>
        </a:p>
      </dgm:t>
    </dgm:pt>
    <dgm:pt modelId="{28A02A74-C213-4238-A581-E1D6EDC5A886}" type="parTrans" cxnId="{A7634881-BD15-42F6-96F2-2A09980A4308}">
      <dgm:prSet/>
      <dgm:spPr/>
      <dgm:t>
        <a:bodyPr/>
        <a:lstStyle/>
        <a:p>
          <a:endParaRPr lang="en-US"/>
        </a:p>
      </dgm:t>
    </dgm:pt>
    <dgm:pt modelId="{4EA828AA-04BB-419B-99F2-E4F1F288D501}" type="sibTrans" cxnId="{A7634881-BD15-42F6-96F2-2A09980A4308}">
      <dgm:prSet/>
      <dgm:spPr/>
      <dgm:t>
        <a:bodyPr/>
        <a:lstStyle/>
        <a:p>
          <a:endParaRPr lang="en-US"/>
        </a:p>
      </dgm:t>
    </dgm:pt>
    <dgm:pt modelId="{8C2676E2-928E-4C6D-B715-C0E97426D6E0}">
      <dgm:prSet/>
      <dgm:spPr/>
      <dgm:t>
        <a:bodyPr/>
        <a:lstStyle/>
        <a:p>
          <a:r>
            <a:rPr lang="en-US"/>
            <a:t>Appendix</a:t>
          </a:r>
        </a:p>
      </dgm:t>
    </dgm:pt>
    <dgm:pt modelId="{33C2C592-FFDE-495D-8405-7296AA41F2D5}" type="parTrans" cxnId="{CD07B82F-984D-4D20-87D7-05ECE2189552}">
      <dgm:prSet/>
      <dgm:spPr/>
      <dgm:t>
        <a:bodyPr/>
        <a:lstStyle/>
        <a:p>
          <a:endParaRPr lang="en-US"/>
        </a:p>
      </dgm:t>
    </dgm:pt>
    <dgm:pt modelId="{BD76355B-D808-45C7-8299-8107B9AC4C00}" type="sibTrans" cxnId="{CD07B82F-984D-4D20-87D7-05ECE2189552}">
      <dgm:prSet/>
      <dgm:spPr/>
      <dgm:t>
        <a:bodyPr/>
        <a:lstStyle/>
        <a:p>
          <a:endParaRPr lang="en-US"/>
        </a:p>
      </dgm:t>
    </dgm:pt>
    <dgm:pt modelId="{120C00EB-A55B-4079-A36B-F90BCDDCD03F}" type="pres">
      <dgm:prSet presAssocID="{07550F60-4454-4922-8926-5CF93662FA84}" presName="linear" presStyleCnt="0">
        <dgm:presLayoutVars>
          <dgm:dir/>
          <dgm:animLvl val="lvl"/>
          <dgm:resizeHandles val="exact"/>
        </dgm:presLayoutVars>
      </dgm:prSet>
      <dgm:spPr/>
    </dgm:pt>
    <dgm:pt modelId="{C53818D7-55E9-483A-BAC9-A470866A12CA}" type="pres">
      <dgm:prSet presAssocID="{D0ADFFEE-7ADF-48F6-B2FE-3FCB1DAE4854}" presName="parentLin" presStyleCnt="0"/>
      <dgm:spPr/>
    </dgm:pt>
    <dgm:pt modelId="{CC930256-3C95-4B72-BC39-616ECBFA0172}" type="pres">
      <dgm:prSet presAssocID="{D0ADFFEE-7ADF-48F6-B2FE-3FCB1DAE4854}" presName="parentLeftMargin" presStyleLbl="node1" presStyleIdx="0" presStyleCnt="6"/>
      <dgm:spPr/>
    </dgm:pt>
    <dgm:pt modelId="{C412B7B8-3570-4624-9814-4104B78FF5BA}" type="pres">
      <dgm:prSet presAssocID="{D0ADFFEE-7ADF-48F6-B2FE-3FCB1DAE4854}" presName="parentText" presStyleLbl="node1" presStyleIdx="0" presStyleCnt="6">
        <dgm:presLayoutVars>
          <dgm:chMax val="0"/>
          <dgm:bulletEnabled val="1"/>
        </dgm:presLayoutVars>
      </dgm:prSet>
      <dgm:spPr/>
    </dgm:pt>
    <dgm:pt modelId="{E60C520A-D82E-4E60-8FC0-5BBDD8A43953}" type="pres">
      <dgm:prSet presAssocID="{D0ADFFEE-7ADF-48F6-B2FE-3FCB1DAE4854}" presName="negativeSpace" presStyleCnt="0"/>
      <dgm:spPr/>
    </dgm:pt>
    <dgm:pt modelId="{231F5A63-F411-45B0-AADA-DE69428A9B95}" type="pres">
      <dgm:prSet presAssocID="{D0ADFFEE-7ADF-48F6-B2FE-3FCB1DAE4854}" presName="childText" presStyleLbl="conFgAcc1" presStyleIdx="0" presStyleCnt="6">
        <dgm:presLayoutVars>
          <dgm:bulletEnabled val="1"/>
        </dgm:presLayoutVars>
      </dgm:prSet>
      <dgm:spPr/>
    </dgm:pt>
    <dgm:pt modelId="{9D84CAFA-708F-4243-9C4D-0CD781C63914}" type="pres">
      <dgm:prSet presAssocID="{0054D29F-EE16-4D7F-9B22-90387D23B1B8}" presName="spaceBetweenRectangles" presStyleCnt="0"/>
      <dgm:spPr/>
    </dgm:pt>
    <dgm:pt modelId="{85EA79F1-D3F4-4531-8630-2BC716A255E7}" type="pres">
      <dgm:prSet presAssocID="{96724AE7-A0E1-4E72-A092-4DB5FBCE902C}" presName="parentLin" presStyleCnt="0"/>
      <dgm:spPr/>
    </dgm:pt>
    <dgm:pt modelId="{EB1E319B-DEA4-4752-82D8-C312BE13B3DF}" type="pres">
      <dgm:prSet presAssocID="{96724AE7-A0E1-4E72-A092-4DB5FBCE902C}" presName="parentLeftMargin" presStyleLbl="node1" presStyleIdx="0" presStyleCnt="6"/>
      <dgm:spPr/>
    </dgm:pt>
    <dgm:pt modelId="{5112FF5C-2618-493E-BF51-A07DF8ABA355}" type="pres">
      <dgm:prSet presAssocID="{96724AE7-A0E1-4E72-A092-4DB5FBCE902C}" presName="parentText" presStyleLbl="node1" presStyleIdx="1" presStyleCnt="6">
        <dgm:presLayoutVars>
          <dgm:chMax val="0"/>
          <dgm:bulletEnabled val="1"/>
        </dgm:presLayoutVars>
      </dgm:prSet>
      <dgm:spPr/>
    </dgm:pt>
    <dgm:pt modelId="{4F92067C-56DA-4E88-AD3F-04530FCB7FCA}" type="pres">
      <dgm:prSet presAssocID="{96724AE7-A0E1-4E72-A092-4DB5FBCE902C}" presName="negativeSpace" presStyleCnt="0"/>
      <dgm:spPr/>
    </dgm:pt>
    <dgm:pt modelId="{1B41204D-496D-4F05-AE90-C13AFAE05441}" type="pres">
      <dgm:prSet presAssocID="{96724AE7-A0E1-4E72-A092-4DB5FBCE902C}" presName="childText" presStyleLbl="conFgAcc1" presStyleIdx="1" presStyleCnt="6">
        <dgm:presLayoutVars>
          <dgm:bulletEnabled val="1"/>
        </dgm:presLayoutVars>
      </dgm:prSet>
      <dgm:spPr/>
    </dgm:pt>
    <dgm:pt modelId="{7F82EFE3-61C0-406D-97E3-95A14B970068}" type="pres">
      <dgm:prSet presAssocID="{01330256-3DA8-40C0-996A-6351BD15D192}" presName="spaceBetweenRectangles" presStyleCnt="0"/>
      <dgm:spPr/>
    </dgm:pt>
    <dgm:pt modelId="{ABEC828A-125C-4F94-A7D8-43B5E0C031BD}" type="pres">
      <dgm:prSet presAssocID="{025999DA-39CB-4EB9-B378-BDF739E97E1A}" presName="parentLin" presStyleCnt="0"/>
      <dgm:spPr/>
    </dgm:pt>
    <dgm:pt modelId="{18DF9B7C-9430-413A-AA53-B46B1F78AE5C}" type="pres">
      <dgm:prSet presAssocID="{025999DA-39CB-4EB9-B378-BDF739E97E1A}" presName="parentLeftMargin" presStyleLbl="node1" presStyleIdx="1" presStyleCnt="6"/>
      <dgm:spPr/>
    </dgm:pt>
    <dgm:pt modelId="{506ADC3C-2A79-42CA-97E5-3A265E9BC81D}" type="pres">
      <dgm:prSet presAssocID="{025999DA-39CB-4EB9-B378-BDF739E97E1A}" presName="parentText" presStyleLbl="node1" presStyleIdx="2" presStyleCnt="6">
        <dgm:presLayoutVars>
          <dgm:chMax val="0"/>
          <dgm:bulletEnabled val="1"/>
        </dgm:presLayoutVars>
      </dgm:prSet>
      <dgm:spPr/>
    </dgm:pt>
    <dgm:pt modelId="{430FFCD2-C85F-417D-8D09-D5DA2EF070BD}" type="pres">
      <dgm:prSet presAssocID="{025999DA-39CB-4EB9-B378-BDF739E97E1A}" presName="negativeSpace" presStyleCnt="0"/>
      <dgm:spPr/>
    </dgm:pt>
    <dgm:pt modelId="{783FB9EC-C720-4E2B-A0F3-15A461705AF5}" type="pres">
      <dgm:prSet presAssocID="{025999DA-39CB-4EB9-B378-BDF739E97E1A}" presName="childText" presStyleLbl="conFgAcc1" presStyleIdx="2" presStyleCnt="6">
        <dgm:presLayoutVars>
          <dgm:bulletEnabled val="1"/>
        </dgm:presLayoutVars>
      </dgm:prSet>
      <dgm:spPr/>
    </dgm:pt>
    <dgm:pt modelId="{8869B9D3-835F-40FC-BF14-8C0C7A2046AC}" type="pres">
      <dgm:prSet presAssocID="{45E4B27A-6C40-4E1C-93EC-D35F894B748F}" presName="spaceBetweenRectangles" presStyleCnt="0"/>
      <dgm:spPr/>
    </dgm:pt>
    <dgm:pt modelId="{DB20CC11-D658-465F-8A2E-007B82D49291}" type="pres">
      <dgm:prSet presAssocID="{55FCB6FB-6AD8-4704-A881-1BEEEE6EE9B0}" presName="parentLin" presStyleCnt="0"/>
      <dgm:spPr/>
    </dgm:pt>
    <dgm:pt modelId="{D5537A3B-C927-4B6E-9D81-94D51E71F57D}" type="pres">
      <dgm:prSet presAssocID="{55FCB6FB-6AD8-4704-A881-1BEEEE6EE9B0}" presName="parentLeftMargin" presStyleLbl="node1" presStyleIdx="2" presStyleCnt="6"/>
      <dgm:spPr/>
    </dgm:pt>
    <dgm:pt modelId="{C6D79C8E-82FD-4916-9470-414D204FDABF}" type="pres">
      <dgm:prSet presAssocID="{55FCB6FB-6AD8-4704-A881-1BEEEE6EE9B0}" presName="parentText" presStyleLbl="node1" presStyleIdx="3" presStyleCnt="6">
        <dgm:presLayoutVars>
          <dgm:chMax val="0"/>
          <dgm:bulletEnabled val="1"/>
        </dgm:presLayoutVars>
      </dgm:prSet>
      <dgm:spPr/>
    </dgm:pt>
    <dgm:pt modelId="{5009A176-A8D5-4DBA-9528-BAF151A3D07C}" type="pres">
      <dgm:prSet presAssocID="{55FCB6FB-6AD8-4704-A881-1BEEEE6EE9B0}" presName="negativeSpace" presStyleCnt="0"/>
      <dgm:spPr/>
    </dgm:pt>
    <dgm:pt modelId="{82660A73-6C4C-4424-ACE1-2B650537A520}" type="pres">
      <dgm:prSet presAssocID="{55FCB6FB-6AD8-4704-A881-1BEEEE6EE9B0}" presName="childText" presStyleLbl="conFgAcc1" presStyleIdx="3" presStyleCnt="6">
        <dgm:presLayoutVars>
          <dgm:bulletEnabled val="1"/>
        </dgm:presLayoutVars>
      </dgm:prSet>
      <dgm:spPr/>
    </dgm:pt>
    <dgm:pt modelId="{DE79614A-B4CB-47CF-ACCD-6E3C47859D2C}" type="pres">
      <dgm:prSet presAssocID="{24751AF5-CEEF-4F9A-9101-D1503777F16F}" presName="spaceBetweenRectangles" presStyleCnt="0"/>
      <dgm:spPr/>
    </dgm:pt>
    <dgm:pt modelId="{A6FC0C83-1004-49BD-BD93-09E2F6E5EF8A}" type="pres">
      <dgm:prSet presAssocID="{A17C464F-5E9B-4A8C-A94C-C8D37D37EB58}" presName="parentLin" presStyleCnt="0"/>
      <dgm:spPr/>
    </dgm:pt>
    <dgm:pt modelId="{2BA7C92E-137B-4FAB-865F-D5969F50CDB1}" type="pres">
      <dgm:prSet presAssocID="{A17C464F-5E9B-4A8C-A94C-C8D37D37EB58}" presName="parentLeftMargin" presStyleLbl="node1" presStyleIdx="3" presStyleCnt="6"/>
      <dgm:spPr/>
    </dgm:pt>
    <dgm:pt modelId="{FD247BD9-8C34-4344-805D-7D27E867A85A}" type="pres">
      <dgm:prSet presAssocID="{A17C464F-5E9B-4A8C-A94C-C8D37D37EB58}" presName="parentText" presStyleLbl="node1" presStyleIdx="4" presStyleCnt="6">
        <dgm:presLayoutVars>
          <dgm:chMax val="0"/>
          <dgm:bulletEnabled val="1"/>
        </dgm:presLayoutVars>
      </dgm:prSet>
      <dgm:spPr/>
    </dgm:pt>
    <dgm:pt modelId="{1DE02CC1-5289-4034-8E49-E103D22FCBE7}" type="pres">
      <dgm:prSet presAssocID="{A17C464F-5E9B-4A8C-A94C-C8D37D37EB58}" presName="negativeSpace" presStyleCnt="0"/>
      <dgm:spPr/>
    </dgm:pt>
    <dgm:pt modelId="{F2C1376E-56F6-4A84-BAD5-F3B8D6312643}" type="pres">
      <dgm:prSet presAssocID="{A17C464F-5E9B-4A8C-A94C-C8D37D37EB58}" presName="childText" presStyleLbl="conFgAcc1" presStyleIdx="4" presStyleCnt="6">
        <dgm:presLayoutVars>
          <dgm:bulletEnabled val="1"/>
        </dgm:presLayoutVars>
      </dgm:prSet>
      <dgm:spPr/>
    </dgm:pt>
    <dgm:pt modelId="{E876108A-3399-4BC0-B59B-948C542A418F}" type="pres">
      <dgm:prSet presAssocID="{4EA828AA-04BB-419B-99F2-E4F1F288D501}" presName="spaceBetweenRectangles" presStyleCnt="0"/>
      <dgm:spPr/>
    </dgm:pt>
    <dgm:pt modelId="{07F4D68E-0E0E-4972-9B91-5ABA5770D3DD}" type="pres">
      <dgm:prSet presAssocID="{8C2676E2-928E-4C6D-B715-C0E97426D6E0}" presName="parentLin" presStyleCnt="0"/>
      <dgm:spPr/>
    </dgm:pt>
    <dgm:pt modelId="{159C576D-D89E-4D26-933C-67A0AC4171F2}" type="pres">
      <dgm:prSet presAssocID="{8C2676E2-928E-4C6D-B715-C0E97426D6E0}" presName="parentLeftMargin" presStyleLbl="node1" presStyleIdx="4" presStyleCnt="6"/>
      <dgm:spPr/>
    </dgm:pt>
    <dgm:pt modelId="{8DBB9E66-D56F-44E2-8300-65F644A265C4}" type="pres">
      <dgm:prSet presAssocID="{8C2676E2-928E-4C6D-B715-C0E97426D6E0}" presName="parentText" presStyleLbl="node1" presStyleIdx="5" presStyleCnt="6">
        <dgm:presLayoutVars>
          <dgm:chMax val="0"/>
          <dgm:bulletEnabled val="1"/>
        </dgm:presLayoutVars>
      </dgm:prSet>
      <dgm:spPr/>
    </dgm:pt>
    <dgm:pt modelId="{366C990D-73CA-462A-BB17-BCBAB48AB55A}" type="pres">
      <dgm:prSet presAssocID="{8C2676E2-928E-4C6D-B715-C0E97426D6E0}" presName="negativeSpace" presStyleCnt="0"/>
      <dgm:spPr/>
    </dgm:pt>
    <dgm:pt modelId="{9CCA5F61-2F44-4FBA-BE75-CC2D5C32A610}" type="pres">
      <dgm:prSet presAssocID="{8C2676E2-928E-4C6D-B715-C0E97426D6E0}" presName="childText" presStyleLbl="conFgAcc1" presStyleIdx="5" presStyleCnt="6">
        <dgm:presLayoutVars>
          <dgm:bulletEnabled val="1"/>
        </dgm:presLayoutVars>
      </dgm:prSet>
      <dgm:spPr/>
    </dgm:pt>
  </dgm:ptLst>
  <dgm:cxnLst>
    <dgm:cxn modelId="{FC0ED304-C73D-47AE-9F9D-F6C7082C6B99}" srcId="{07550F60-4454-4922-8926-5CF93662FA84}" destId="{D0ADFFEE-7ADF-48F6-B2FE-3FCB1DAE4854}" srcOrd="0" destOrd="0" parTransId="{75CBAB6F-2185-41AA-8F37-07B0701AC37B}" sibTransId="{0054D29F-EE16-4D7F-9B22-90387D23B1B8}"/>
    <dgm:cxn modelId="{DF0D450A-1A74-4907-AD51-48077A3423A3}" type="presOf" srcId="{025999DA-39CB-4EB9-B378-BDF739E97E1A}" destId="{506ADC3C-2A79-42CA-97E5-3A265E9BC81D}" srcOrd="1" destOrd="0" presId="urn:microsoft.com/office/officeart/2005/8/layout/list1"/>
    <dgm:cxn modelId="{3477D80B-3532-46CE-A1BB-88121819926F}" type="presOf" srcId="{07550F60-4454-4922-8926-5CF93662FA84}" destId="{120C00EB-A55B-4079-A36B-F90BCDDCD03F}" srcOrd="0" destOrd="0" presId="urn:microsoft.com/office/officeart/2005/8/layout/list1"/>
    <dgm:cxn modelId="{62F1E01B-2CF9-4C13-B415-06FD84BD6661}" type="presOf" srcId="{A17C464F-5E9B-4A8C-A94C-C8D37D37EB58}" destId="{FD247BD9-8C34-4344-805D-7D27E867A85A}" srcOrd="1" destOrd="0" presId="urn:microsoft.com/office/officeart/2005/8/layout/list1"/>
    <dgm:cxn modelId="{A56D3023-9361-4BA9-B56A-FDB6C0C155CA}" type="presOf" srcId="{D0ADFFEE-7ADF-48F6-B2FE-3FCB1DAE4854}" destId="{CC930256-3C95-4B72-BC39-616ECBFA0172}" srcOrd="0" destOrd="0" presId="urn:microsoft.com/office/officeart/2005/8/layout/list1"/>
    <dgm:cxn modelId="{06F88724-9357-46E6-BDA7-6CAB769D0DBB}" type="presOf" srcId="{025999DA-39CB-4EB9-B378-BDF739E97E1A}" destId="{18DF9B7C-9430-413A-AA53-B46B1F78AE5C}" srcOrd="0" destOrd="0" presId="urn:microsoft.com/office/officeart/2005/8/layout/list1"/>
    <dgm:cxn modelId="{7BE12527-83CF-4A43-A126-985AD6F0AB3D}" type="presOf" srcId="{8C2676E2-928E-4C6D-B715-C0E97426D6E0}" destId="{159C576D-D89E-4D26-933C-67A0AC4171F2}" srcOrd="0" destOrd="0" presId="urn:microsoft.com/office/officeart/2005/8/layout/list1"/>
    <dgm:cxn modelId="{CD07B82F-984D-4D20-87D7-05ECE2189552}" srcId="{07550F60-4454-4922-8926-5CF93662FA84}" destId="{8C2676E2-928E-4C6D-B715-C0E97426D6E0}" srcOrd="5" destOrd="0" parTransId="{33C2C592-FFDE-495D-8405-7296AA41F2D5}" sibTransId="{BD76355B-D808-45C7-8299-8107B9AC4C00}"/>
    <dgm:cxn modelId="{91877A30-4728-4BA5-972E-06D074B6EF6C}" srcId="{07550F60-4454-4922-8926-5CF93662FA84}" destId="{025999DA-39CB-4EB9-B378-BDF739E97E1A}" srcOrd="2" destOrd="0" parTransId="{1A15E122-2A32-4C6D-969B-BBCA70979497}" sibTransId="{45E4B27A-6C40-4E1C-93EC-D35F894B748F}"/>
    <dgm:cxn modelId="{3D06C833-BD85-4DDC-AC34-AEE5CAC9BFC2}" type="presOf" srcId="{96724AE7-A0E1-4E72-A092-4DB5FBCE902C}" destId="{5112FF5C-2618-493E-BF51-A07DF8ABA355}" srcOrd="1" destOrd="0" presId="urn:microsoft.com/office/officeart/2005/8/layout/list1"/>
    <dgm:cxn modelId="{6FEFFC64-3784-45C9-B22C-A0C73B4FD44F}" srcId="{07550F60-4454-4922-8926-5CF93662FA84}" destId="{55FCB6FB-6AD8-4704-A881-1BEEEE6EE9B0}" srcOrd="3" destOrd="0" parTransId="{D242A274-D3BB-4E51-BE70-EC409309C8E5}" sibTransId="{24751AF5-CEEF-4F9A-9101-D1503777F16F}"/>
    <dgm:cxn modelId="{0ABA026A-DA01-4390-AE7F-20843AF5A3E9}" type="presOf" srcId="{8C2676E2-928E-4C6D-B715-C0E97426D6E0}" destId="{8DBB9E66-D56F-44E2-8300-65F644A265C4}" srcOrd="1" destOrd="0" presId="urn:microsoft.com/office/officeart/2005/8/layout/list1"/>
    <dgm:cxn modelId="{9828E173-4A15-460D-81D3-9A3C2D9C746E}" type="presOf" srcId="{D0ADFFEE-7ADF-48F6-B2FE-3FCB1DAE4854}" destId="{C412B7B8-3570-4624-9814-4104B78FF5BA}" srcOrd="1" destOrd="0" presId="urn:microsoft.com/office/officeart/2005/8/layout/list1"/>
    <dgm:cxn modelId="{A7634881-BD15-42F6-96F2-2A09980A4308}" srcId="{07550F60-4454-4922-8926-5CF93662FA84}" destId="{A17C464F-5E9B-4A8C-A94C-C8D37D37EB58}" srcOrd="4" destOrd="0" parTransId="{28A02A74-C213-4238-A581-E1D6EDC5A886}" sibTransId="{4EA828AA-04BB-419B-99F2-E4F1F288D501}"/>
    <dgm:cxn modelId="{D271FF93-7E66-4C3E-A7D8-F159BE8EE7ED}" type="presOf" srcId="{55FCB6FB-6AD8-4704-A881-1BEEEE6EE9B0}" destId="{D5537A3B-C927-4B6E-9D81-94D51E71F57D}" srcOrd="0" destOrd="0" presId="urn:microsoft.com/office/officeart/2005/8/layout/list1"/>
    <dgm:cxn modelId="{5667769C-5CC1-46E9-BF8D-A60946BBFCDB}" type="presOf" srcId="{A17C464F-5E9B-4A8C-A94C-C8D37D37EB58}" destId="{2BA7C92E-137B-4FAB-865F-D5969F50CDB1}" srcOrd="0" destOrd="0" presId="urn:microsoft.com/office/officeart/2005/8/layout/list1"/>
    <dgm:cxn modelId="{9979C8C2-4917-4EF1-BF29-167E45425A2A}" type="presOf" srcId="{96724AE7-A0E1-4E72-A092-4DB5FBCE902C}" destId="{EB1E319B-DEA4-4752-82D8-C312BE13B3DF}" srcOrd="0" destOrd="0" presId="urn:microsoft.com/office/officeart/2005/8/layout/list1"/>
    <dgm:cxn modelId="{21F41BCB-A37B-45D9-9545-334CB5E653AC}" type="presOf" srcId="{55FCB6FB-6AD8-4704-A881-1BEEEE6EE9B0}" destId="{C6D79C8E-82FD-4916-9470-414D204FDABF}" srcOrd="1" destOrd="0" presId="urn:microsoft.com/office/officeart/2005/8/layout/list1"/>
    <dgm:cxn modelId="{4F19C0DE-6909-4DE2-A6E1-06CE44CBCAE3}" srcId="{07550F60-4454-4922-8926-5CF93662FA84}" destId="{96724AE7-A0E1-4E72-A092-4DB5FBCE902C}" srcOrd="1" destOrd="0" parTransId="{EA9AA548-D813-4C75-89E0-BABACE03ED1F}" sibTransId="{01330256-3DA8-40C0-996A-6351BD15D192}"/>
    <dgm:cxn modelId="{FE7167D5-63D3-4DDE-9B89-DBDEEFE31441}" type="presParOf" srcId="{120C00EB-A55B-4079-A36B-F90BCDDCD03F}" destId="{C53818D7-55E9-483A-BAC9-A470866A12CA}" srcOrd="0" destOrd="0" presId="urn:microsoft.com/office/officeart/2005/8/layout/list1"/>
    <dgm:cxn modelId="{1B027A1F-A575-4C98-9DB9-F71A6F8C8266}" type="presParOf" srcId="{C53818D7-55E9-483A-BAC9-A470866A12CA}" destId="{CC930256-3C95-4B72-BC39-616ECBFA0172}" srcOrd="0" destOrd="0" presId="urn:microsoft.com/office/officeart/2005/8/layout/list1"/>
    <dgm:cxn modelId="{5C38EE88-E7C5-46F9-80F0-D2B6E5C22120}" type="presParOf" srcId="{C53818D7-55E9-483A-BAC9-A470866A12CA}" destId="{C412B7B8-3570-4624-9814-4104B78FF5BA}" srcOrd="1" destOrd="0" presId="urn:microsoft.com/office/officeart/2005/8/layout/list1"/>
    <dgm:cxn modelId="{226B55B5-2808-4E82-96A5-EAE8676BE2C5}" type="presParOf" srcId="{120C00EB-A55B-4079-A36B-F90BCDDCD03F}" destId="{E60C520A-D82E-4E60-8FC0-5BBDD8A43953}" srcOrd="1" destOrd="0" presId="urn:microsoft.com/office/officeart/2005/8/layout/list1"/>
    <dgm:cxn modelId="{80BFC0D7-0F19-4045-922F-C20A08611B50}" type="presParOf" srcId="{120C00EB-A55B-4079-A36B-F90BCDDCD03F}" destId="{231F5A63-F411-45B0-AADA-DE69428A9B95}" srcOrd="2" destOrd="0" presId="urn:microsoft.com/office/officeart/2005/8/layout/list1"/>
    <dgm:cxn modelId="{FDF2BEE1-736D-42D5-9C1F-C60363766566}" type="presParOf" srcId="{120C00EB-A55B-4079-A36B-F90BCDDCD03F}" destId="{9D84CAFA-708F-4243-9C4D-0CD781C63914}" srcOrd="3" destOrd="0" presId="urn:microsoft.com/office/officeart/2005/8/layout/list1"/>
    <dgm:cxn modelId="{299CA0C1-7687-40E4-8C6A-2E77FBB7B643}" type="presParOf" srcId="{120C00EB-A55B-4079-A36B-F90BCDDCD03F}" destId="{85EA79F1-D3F4-4531-8630-2BC716A255E7}" srcOrd="4" destOrd="0" presId="urn:microsoft.com/office/officeart/2005/8/layout/list1"/>
    <dgm:cxn modelId="{97B182D5-3846-4267-83D8-97C8BBB954C5}" type="presParOf" srcId="{85EA79F1-D3F4-4531-8630-2BC716A255E7}" destId="{EB1E319B-DEA4-4752-82D8-C312BE13B3DF}" srcOrd="0" destOrd="0" presId="urn:microsoft.com/office/officeart/2005/8/layout/list1"/>
    <dgm:cxn modelId="{29FA6E36-7D52-4B22-A72C-6DAAD75D9FE6}" type="presParOf" srcId="{85EA79F1-D3F4-4531-8630-2BC716A255E7}" destId="{5112FF5C-2618-493E-BF51-A07DF8ABA355}" srcOrd="1" destOrd="0" presId="urn:microsoft.com/office/officeart/2005/8/layout/list1"/>
    <dgm:cxn modelId="{BDF27090-037E-4054-A335-2CC0E07876A9}" type="presParOf" srcId="{120C00EB-A55B-4079-A36B-F90BCDDCD03F}" destId="{4F92067C-56DA-4E88-AD3F-04530FCB7FCA}" srcOrd="5" destOrd="0" presId="urn:microsoft.com/office/officeart/2005/8/layout/list1"/>
    <dgm:cxn modelId="{80B61EBA-8038-45C2-B916-998C1F8E9244}" type="presParOf" srcId="{120C00EB-A55B-4079-A36B-F90BCDDCD03F}" destId="{1B41204D-496D-4F05-AE90-C13AFAE05441}" srcOrd="6" destOrd="0" presId="urn:microsoft.com/office/officeart/2005/8/layout/list1"/>
    <dgm:cxn modelId="{05D3830E-B3C4-40C2-88E1-C36E7083A0C0}" type="presParOf" srcId="{120C00EB-A55B-4079-A36B-F90BCDDCD03F}" destId="{7F82EFE3-61C0-406D-97E3-95A14B970068}" srcOrd="7" destOrd="0" presId="urn:microsoft.com/office/officeart/2005/8/layout/list1"/>
    <dgm:cxn modelId="{79C2ADBE-6612-4693-9B74-93AB208D92A2}" type="presParOf" srcId="{120C00EB-A55B-4079-A36B-F90BCDDCD03F}" destId="{ABEC828A-125C-4F94-A7D8-43B5E0C031BD}" srcOrd="8" destOrd="0" presId="urn:microsoft.com/office/officeart/2005/8/layout/list1"/>
    <dgm:cxn modelId="{74B79EE1-3B73-4923-BAA5-69F7E3F4B1B2}" type="presParOf" srcId="{ABEC828A-125C-4F94-A7D8-43B5E0C031BD}" destId="{18DF9B7C-9430-413A-AA53-B46B1F78AE5C}" srcOrd="0" destOrd="0" presId="urn:microsoft.com/office/officeart/2005/8/layout/list1"/>
    <dgm:cxn modelId="{CA814E2F-4C37-403A-85F8-7C0F6532E154}" type="presParOf" srcId="{ABEC828A-125C-4F94-A7D8-43B5E0C031BD}" destId="{506ADC3C-2A79-42CA-97E5-3A265E9BC81D}" srcOrd="1" destOrd="0" presId="urn:microsoft.com/office/officeart/2005/8/layout/list1"/>
    <dgm:cxn modelId="{81894FC8-61C1-4245-AD48-AC57E8367063}" type="presParOf" srcId="{120C00EB-A55B-4079-A36B-F90BCDDCD03F}" destId="{430FFCD2-C85F-417D-8D09-D5DA2EF070BD}" srcOrd="9" destOrd="0" presId="urn:microsoft.com/office/officeart/2005/8/layout/list1"/>
    <dgm:cxn modelId="{CFDC6882-6FB6-4100-B399-244ACD19AC4F}" type="presParOf" srcId="{120C00EB-A55B-4079-A36B-F90BCDDCD03F}" destId="{783FB9EC-C720-4E2B-A0F3-15A461705AF5}" srcOrd="10" destOrd="0" presId="urn:microsoft.com/office/officeart/2005/8/layout/list1"/>
    <dgm:cxn modelId="{3BA45675-6828-4F0A-B8D5-FD3B78B4193E}" type="presParOf" srcId="{120C00EB-A55B-4079-A36B-F90BCDDCD03F}" destId="{8869B9D3-835F-40FC-BF14-8C0C7A2046AC}" srcOrd="11" destOrd="0" presId="urn:microsoft.com/office/officeart/2005/8/layout/list1"/>
    <dgm:cxn modelId="{5EA0993E-3AA9-40DF-9F29-65F92741E672}" type="presParOf" srcId="{120C00EB-A55B-4079-A36B-F90BCDDCD03F}" destId="{DB20CC11-D658-465F-8A2E-007B82D49291}" srcOrd="12" destOrd="0" presId="urn:microsoft.com/office/officeart/2005/8/layout/list1"/>
    <dgm:cxn modelId="{52211D44-412D-4CA2-B859-58291728656E}" type="presParOf" srcId="{DB20CC11-D658-465F-8A2E-007B82D49291}" destId="{D5537A3B-C927-4B6E-9D81-94D51E71F57D}" srcOrd="0" destOrd="0" presId="urn:microsoft.com/office/officeart/2005/8/layout/list1"/>
    <dgm:cxn modelId="{ADF7A9B2-AB5F-4B01-A7B8-1D872F24DDD9}" type="presParOf" srcId="{DB20CC11-D658-465F-8A2E-007B82D49291}" destId="{C6D79C8E-82FD-4916-9470-414D204FDABF}" srcOrd="1" destOrd="0" presId="urn:microsoft.com/office/officeart/2005/8/layout/list1"/>
    <dgm:cxn modelId="{6E7CE415-B6B9-409C-AF93-FBA0679DD175}" type="presParOf" srcId="{120C00EB-A55B-4079-A36B-F90BCDDCD03F}" destId="{5009A176-A8D5-4DBA-9528-BAF151A3D07C}" srcOrd="13" destOrd="0" presId="urn:microsoft.com/office/officeart/2005/8/layout/list1"/>
    <dgm:cxn modelId="{E718F7B1-C91A-4BEB-AA7D-BD03B85E375A}" type="presParOf" srcId="{120C00EB-A55B-4079-A36B-F90BCDDCD03F}" destId="{82660A73-6C4C-4424-ACE1-2B650537A520}" srcOrd="14" destOrd="0" presId="urn:microsoft.com/office/officeart/2005/8/layout/list1"/>
    <dgm:cxn modelId="{DCC5B868-B628-4A86-8F5E-4387C5553F1F}" type="presParOf" srcId="{120C00EB-A55B-4079-A36B-F90BCDDCD03F}" destId="{DE79614A-B4CB-47CF-ACCD-6E3C47859D2C}" srcOrd="15" destOrd="0" presId="urn:microsoft.com/office/officeart/2005/8/layout/list1"/>
    <dgm:cxn modelId="{E90D2D9E-A3BB-4004-8F24-3FDFC6A54BE2}" type="presParOf" srcId="{120C00EB-A55B-4079-A36B-F90BCDDCD03F}" destId="{A6FC0C83-1004-49BD-BD93-09E2F6E5EF8A}" srcOrd="16" destOrd="0" presId="urn:microsoft.com/office/officeart/2005/8/layout/list1"/>
    <dgm:cxn modelId="{2EF0A91D-0BD5-4FDA-B790-B91A64D11A6D}" type="presParOf" srcId="{A6FC0C83-1004-49BD-BD93-09E2F6E5EF8A}" destId="{2BA7C92E-137B-4FAB-865F-D5969F50CDB1}" srcOrd="0" destOrd="0" presId="urn:microsoft.com/office/officeart/2005/8/layout/list1"/>
    <dgm:cxn modelId="{49CF44A7-FF58-426F-B24F-601496E96571}" type="presParOf" srcId="{A6FC0C83-1004-49BD-BD93-09E2F6E5EF8A}" destId="{FD247BD9-8C34-4344-805D-7D27E867A85A}" srcOrd="1" destOrd="0" presId="urn:microsoft.com/office/officeart/2005/8/layout/list1"/>
    <dgm:cxn modelId="{7030EC99-7226-475A-83C8-988B92F3A6E6}" type="presParOf" srcId="{120C00EB-A55B-4079-A36B-F90BCDDCD03F}" destId="{1DE02CC1-5289-4034-8E49-E103D22FCBE7}" srcOrd="17" destOrd="0" presId="urn:microsoft.com/office/officeart/2005/8/layout/list1"/>
    <dgm:cxn modelId="{6EAA8BD8-BC4A-461E-A36B-5F755D872B07}" type="presParOf" srcId="{120C00EB-A55B-4079-A36B-F90BCDDCD03F}" destId="{F2C1376E-56F6-4A84-BAD5-F3B8D6312643}" srcOrd="18" destOrd="0" presId="urn:microsoft.com/office/officeart/2005/8/layout/list1"/>
    <dgm:cxn modelId="{2EC20799-3C55-4B8D-A6AA-8A29FA2EE146}" type="presParOf" srcId="{120C00EB-A55B-4079-A36B-F90BCDDCD03F}" destId="{E876108A-3399-4BC0-B59B-948C542A418F}" srcOrd="19" destOrd="0" presId="urn:microsoft.com/office/officeart/2005/8/layout/list1"/>
    <dgm:cxn modelId="{75B0FAE3-AAB0-46F7-8E7F-BC0E2323D490}" type="presParOf" srcId="{120C00EB-A55B-4079-A36B-F90BCDDCD03F}" destId="{07F4D68E-0E0E-4972-9B91-5ABA5770D3DD}" srcOrd="20" destOrd="0" presId="urn:microsoft.com/office/officeart/2005/8/layout/list1"/>
    <dgm:cxn modelId="{6AD61745-AA1C-4C17-9C15-C4155CFB0276}" type="presParOf" srcId="{07F4D68E-0E0E-4972-9B91-5ABA5770D3DD}" destId="{159C576D-D89E-4D26-933C-67A0AC4171F2}" srcOrd="0" destOrd="0" presId="urn:microsoft.com/office/officeart/2005/8/layout/list1"/>
    <dgm:cxn modelId="{0B4D9D77-6BC5-4F01-A7E8-75203FC72A76}" type="presParOf" srcId="{07F4D68E-0E0E-4972-9B91-5ABA5770D3DD}" destId="{8DBB9E66-D56F-44E2-8300-65F644A265C4}" srcOrd="1" destOrd="0" presId="urn:microsoft.com/office/officeart/2005/8/layout/list1"/>
    <dgm:cxn modelId="{A478D02D-E503-4DB8-91FA-FCA33423BCD6}" type="presParOf" srcId="{120C00EB-A55B-4079-A36B-F90BCDDCD03F}" destId="{366C990D-73CA-462A-BB17-BCBAB48AB55A}" srcOrd="21" destOrd="0" presId="urn:microsoft.com/office/officeart/2005/8/layout/list1"/>
    <dgm:cxn modelId="{E76C9FD1-7B1A-4710-9609-2E07076D0750}" type="presParOf" srcId="{120C00EB-A55B-4079-A36B-F90BCDDCD03F}" destId="{9CCA5F61-2F44-4FBA-BE75-CC2D5C32A610}"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F5A63-F411-45B0-AADA-DE69428A9B95}">
      <dsp:nvSpPr>
        <dsp:cNvPr id="0" name=""/>
        <dsp:cNvSpPr/>
      </dsp:nvSpPr>
      <dsp:spPr>
        <a:xfrm>
          <a:off x="0" y="276434"/>
          <a:ext cx="6692813" cy="4536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412B7B8-3570-4624-9814-4104B78FF5BA}">
      <dsp:nvSpPr>
        <dsp:cNvPr id="0" name=""/>
        <dsp:cNvSpPr/>
      </dsp:nvSpPr>
      <dsp:spPr>
        <a:xfrm>
          <a:off x="334640" y="10754"/>
          <a:ext cx="4684969" cy="53136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081" tIns="0" rIns="177081" bIns="0" numCol="1" spcCol="1270" anchor="ctr" anchorCtr="0">
          <a:noAutofit/>
        </a:bodyPr>
        <a:lstStyle/>
        <a:p>
          <a:pPr marL="0" lvl="0" indent="0" algn="l" defTabSz="800100">
            <a:lnSpc>
              <a:spcPct val="90000"/>
            </a:lnSpc>
            <a:spcBef>
              <a:spcPct val="0"/>
            </a:spcBef>
            <a:spcAft>
              <a:spcPct val="35000"/>
            </a:spcAft>
            <a:buNone/>
          </a:pPr>
          <a:r>
            <a:rPr lang="en-US" sz="1800" kern="1200"/>
            <a:t>Executive Summary</a:t>
          </a:r>
        </a:p>
      </dsp:txBody>
      <dsp:txXfrm>
        <a:off x="360579" y="36693"/>
        <a:ext cx="4633091" cy="479482"/>
      </dsp:txXfrm>
    </dsp:sp>
    <dsp:sp modelId="{1B41204D-496D-4F05-AE90-C13AFAE05441}">
      <dsp:nvSpPr>
        <dsp:cNvPr id="0" name=""/>
        <dsp:cNvSpPr/>
      </dsp:nvSpPr>
      <dsp:spPr>
        <a:xfrm>
          <a:off x="0" y="1092914"/>
          <a:ext cx="6692813" cy="453600"/>
        </a:xfrm>
        <a:prstGeom prst="rect">
          <a:avLst/>
        </a:prstGeom>
        <a:solidFill>
          <a:schemeClr val="lt1">
            <a:alpha val="90000"/>
            <a:hueOff val="0"/>
            <a:satOff val="0"/>
            <a:lumOff val="0"/>
            <a:alphaOff val="0"/>
          </a:schemeClr>
        </a:solidFill>
        <a:ln w="12700" cap="rnd" cmpd="sng" algn="ctr">
          <a:solidFill>
            <a:schemeClr val="accent2">
              <a:hueOff val="-542490"/>
              <a:satOff val="-331"/>
              <a:lumOff val="1294"/>
              <a:alphaOff val="0"/>
            </a:schemeClr>
          </a:solidFill>
          <a:prstDash val="solid"/>
        </a:ln>
        <a:effectLst/>
      </dsp:spPr>
      <dsp:style>
        <a:lnRef idx="1">
          <a:scrgbClr r="0" g="0" b="0"/>
        </a:lnRef>
        <a:fillRef idx="1">
          <a:scrgbClr r="0" g="0" b="0"/>
        </a:fillRef>
        <a:effectRef idx="0">
          <a:scrgbClr r="0" g="0" b="0"/>
        </a:effectRef>
        <a:fontRef idx="minor"/>
      </dsp:style>
    </dsp:sp>
    <dsp:sp modelId="{5112FF5C-2618-493E-BF51-A07DF8ABA355}">
      <dsp:nvSpPr>
        <dsp:cNvPr id="0" name=""/>
        <dsp:cNvSpPr/>
      </dsp:nvSpPr>
      <dsp:spPr>
        <a:xfrm>
          <a:off x="334640" y="827234"/>
          <a:ext cx="4684969" cy="531360"/>
        </a:xfrm>
        <a:prstGeom prst="roundRect">
          <a:avLst/>
        </a:prstGeom>
        <a:gradFill rotWithShape="0">
          <a:gsLst>
            <a:gs pos="0">
              <a:schemeClr val="accent2">
                <a:hueOff val="-542490"/>
                <a:satOff val="-331"/>
                <a:lumOff val="1294"/>
                <a:alphaOff val="0"/>
                <a:tint val="96000"/>
                <a:lumMod val="100000"/>
              </a:schemeClr>
            </a:gs>
            <a:gs pos="78000">
              <a:schemeClr val="accent2">
                <a:hueOff val="-542490"/>
                <a:satOff val="-331"/>
                <a:lumOff val="129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081" tIns="0" rIns="177081" bIns="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360579" y="853173"/>
        <a:ext cx="4633091" cy="479482"/>
      </dsp:txXfrm>
    </dsp:sp>
    <dsp:sp modelId="{783FB9EC-C720-4E2B-A0F3-15A461705AF5}">
      <dsp:nvSpPr>
        <dsp:cNvPr id="0" name=""/>
        <dsp:cNvSpPr/>
      </dsp:nvSpPr>
      <dsp:spPr>
        <a:xfrm>
          <a:off x="0" y="1909394"/>
          <a:ext cx="6692813" cy="453600"/>
        </a:xfrm>
        <a:prstGeom prst="rect">
          <a:avLst/>
        </a:prstGeom>
        <a:solidFill>
          <a:schemeClr val="lt1">
            <a:alpha val="90000"/>
            <a:hueOff val="0"/>
            <a:satOff val="0"/>
            <a:lumOff val="0"/>
            <a:alphaOff val="0"/>
          </a:schemeClr>
        </a:solidFill>
        <a:ln w="12700" cap="rnd" cmpd="sng" algn="ctr">
          <a:solidFill>
            <a:schemeClr val="accent2">
              <a:hueOff val="-1084980"/>
              <a:satOff val="-662"/>
              <a:lumOff val="2588"/>
              <a:alphaOff val="0"/>
            </a:schemeClr>
          </a:solidFill>
          <a:prstDash val="solid"/>
        </a:ln>
        <a:effectLst/>
      </dsp:spPr>
      <dsp:style>
        <a:lnRef idx="1">
          <a:scrgbClr r="0" g="0" b="0"/>
        </a:lnRef>
        <a:fillRef idx="1">
          <a:scrgbClr r="0" g="0" b="0"/>
        </a:fillRef>
        <a:effectRef idx="0">
          <a:scrgbClr r="0" g="0" b="0"/>
        </a:effectRef>
        <a:fontRef idx="minor"/>
      </dsp:style>
    </dsp:sp>
    <dsp:sp modelId="{506ADC3C-2A79-42CA-97E5-3A265E9BC81D}">
      <dsp:nvSpPr>
        <dsp:cNvPr id="0" name=""/>
        <dsp:cNvSpPr/>
      </dsp:nvSpPr>
      <dsp:spPr>
        <a:xfrm>
          <a:off x="334640" y="1643714"/>
          <a:ext cx="4684969" cy="531360"/>
        </a:xfrm>
        <a:prstGeom prst="roundRect">
          <a:avLst/>
        </a:prstGeom>
        <a:gradFill rotWithShape="0">
          <a:gsLst>
            <a:gs pos="0">
              <a:schemeClr val="accent2">
                <a:hueOff val="-1084980"/>
                <a:satOff val="-662"/>
                <a:lumOff val="2588"/>
                <a:alphaOff val="0"/>
                <a:tint val="96000"/>
                <a:lumMod val="100000"/>
              </a:schemeClr>
            </a:gs>
            <a:gs pos="78000">
              <a:schemeClr val="accent2">
                <a:hueOff val="-1084980"/>
                <a:satOff val="-662"/>
                <a:lumOff val="258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081" tIns="0" rIns="177081" bIns="0" numCol="1" spcCol="1270" anchor="ctr" anchorCtr="0">
          <a:noAutofit/>
        </a:bodyPr>
        <a:lstStyle/>
        <a:p>
          <a:pPr marL="0" lvl="0" indent="0" algn="l" defTabSz="800100">
            <a:lnSpc>
              <a:spcPct val="90000"/>
            </a:lnSpc>
            <a:spcBef>
              <a:spcPct val="0"/>
            </a:spcBef>
            <a:spcAft>
              <a:spcPct val="35000"/>
            </a:spcAft>
            <a:buNone/>
          </a:pPr>
          <a:r>
            <a:rPr lang="en-US" sz="1800" kern="1200"/>
            <a:t>Methodology</a:t>
          </a:r>
        </a:p>
      </dsp:txBody>
      <dsp:txXfrm>
        <a:off x="360579" y="1669653"/>
        <a:ext cx="4633091" cy="479482"/>
      </dsp:txXfrm>
    </dsp:sp>
    <dsp:sp modelId="{82660A73-6C4C-4424-ACE1-2B650537A520}">
      <dsp:nvSpPr>
        <dsp:cNvPr id="0" name=""/>
        <dsp:cNvSpPr/>
      </dsp:nvSpPr>
      <dsp:spPr>
        <a:xfrm>
          <a:off x="0" y="2725875"/>
          <a:ext cx="6692813" cy="453600"/>
        </a:xfrm>
        <a:prstGeom prst="rect">
          <a:avLst/>
        </a:prstGeom>
        <a:solidFill>
          <a:schemeClr val="lt1">
            <a:alpha val="90000"/>
            <a:hueOff val="0"/>
            <a:satOff val="0"/>
            <a:lumOff val="0"/>
            <a:alphaOff val="0"/>
          </a:schemeClr>
        </a:solidFill>
        <a:ln w="12700" cap="rnd" cmpd="sng" algn="ctr">
          <a:solidFill>
            <a:schemeClr val="accent2">
              <a:hueOff val="-1627470"/>
              <a:satOff val="-994"/>
              <a:lumOff val="3883"/>
              <a:alphaOff val="0"/>
            </a:schemeClr>
          </a:solidFill>
          <a:prstDash val="solid"/>
        </a:ln>
        <a:effectLst/>
      </dsp:spPr>
      <dsp:style>
        <a:lnRef idx="1">
          <a:scrgbClr r="0" g="0" b="0"/>
        </a:lnRef>
        <a:fillRef idx="1">
          <a:scrgbClr r="0" g="0" b="0"/>
        </a:fillRef>
        <a:effectRef idx="0">
          <a:scrgbClr r="0" g="0" b="0"/>
        </a:effectRef>
        <a:fontRef idx="minor"/>
      </dsp:style>
    </dsp:sp>
    <dsp:sp modelId="{C6D79C8E-82FD-4916-9470-414D204FDABF}">
      <dsp:nvSpPr>
        <dsp:cNvPr id="0" name=""/>
        <dsp:cNvSpPr/>
      </dsp:nvSpPr>
      <dsp:spPr>
        <a:xfrm>
          <a:off x="334640" y="2460194"/>
          <a:ext cx="4684969" cy="531360"/>
        </a:xfrm>
        <a:prstGeom prst="roundRect">
          <a:avLst/>
        </a:prstGeom>
        <a:gradFill rotWithShape="0">
          <a:gsLst>
            <a:gs pos="0">
              <a:schemeClr val="accent2">
                <a:hueOff val="-1627470"/>
                <a:satOff val="-994"/>
                <a:lumOff val="3883"/>
                <a:alphaOff val="0"/>
                <a:tint val="96000"/>
                <a:lumMod val="100000"/>
              </a:schemeClr>
            </a:gs>
            <a:gs pos="78000">
              <a:schemeClr val="accent2">
                <a:hueOff val="-1627470"/>
                <a:satOff val="-994"/>
                <a:lumOff val="388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081" tIns="0" rIns="177081" bIns="0" numCol="1" spcCol="1270" anchor="ctr" anchorCtr="0">
          <a:noAutofit/>
        </a:bodyPr>
        <a:lstStyle/>
        <a:p>
          <a:pPr marL="0" lvl="0" indent="0" algn="l" defTabSz="800100">
            <a:lnSpc>
              <a:spcPct val="90000"/>
            </a:lnSpc>
            <a:spcBef>
              <a:spcPct val="0"/>
            </a:spcBef>
            <a:spcAft>
              <a:spcPct val="35000"/>
            </a:spcAft>
            <a:buNone/>
          </a:pPr>
          <a:r>
            <a:rPr lang="en-US" sz="1800" kern="1200"/>
            <a:t>Results</a:t>
          </a:r>
        </a:p>
      </dsp:txBody>
      <dsp:txXfrm>
        <a:off x="360579" y="2486133"/>
        <a:ext cx="4633091" cy="479482"/>
      </dsp:txXfrm>
    </dsp:sp>
    <dsp:sp modelId="{F2C1376E-56F6-4A84-BAD5-F3B8D6312643}">
      <dsp:nvSpPr>
        <dsp:cNvPr id="0" name=""/>
        <dsp:cNvSpPr/>
      </dsp:nvSpPr>
      <dsp:spPr>
        <a:xfrm>
          <a:off x="0" y="3542355"/>
          <a:ext cx="6692813" cy="453600"/>
        </a:xfrm>
        <a:prstGeom prst="rect">
          <a:avLst/>
        </a:prstGeom>
        <a:solidFill>
          <a:schemeClr val="lt1">
            <a:alpha val="90000"/>
            <a:hueOff val="0"/>
            <a:satOff val="0"/>
            <a:lumOff val="0"/>
            <a:alphaOff val="0"/>
          </a:schemeClr>
        </a:solidFill>
        <a:ln w="12700" cap="rnd" cmpd="sng" algn="ctr">
          <a:solidFill>
            <a:schemeClr val="accent2">
              <a:hueOff val="-2169960"/>
              <a:satOff val="-1325"/>
              <a:lumOff val="5177"/>
              <a:alphaOff val="0"/>
            </a:schemeClr>
          </a:solidFill>
          <a:prstDash val="solid"/>
        </a:ln>
        <a:effectLst/>
      </dsp:spPr>
      <dsp:style>
        <a:lnRef idx="1">
          <a:scrgbClr r="0" g="0" b="0"/>
        </a:lnRef>
        <a:fillRef idx="1">
          <a:scrgbClr r="0" g="0" b="0"/>
        </a:fillRef>
        <a:effectRef idx="0">
          <a:scrgbClr r="0" g="0" b="0"/>
        </a:effectRef>
        <a:fontRef idx="minor"/>
      </dsp:style>
    </dsp:sp>
    <dsp:sp modelId="{FD247BD9-8C34-4344-805D-7D27E867A85A}">
      <dsp:nvSpPr>
        <dsp:cNvPr id="0" name=""/>
        <dsp:cNvSpPr/>
      </dsp:nvSpPr>
      <dsp:spPr>
        <a:xfrm>
          <a:off x="334640" y="3276675"/>
          <a:ext cx="4684969" cy="531360"/>
        </a:xfrm>
        <a:prstGeom prst="roundRect">
          <a:avLst/>
        </a:prstGeom>
        <a:gradFill rotWithShape="0">
          <a:gsLst>
            <a:gs pos="0">
              <a:schemeClr val="accent2">
                <a:hueOff val="-2169960"/>
                <a:satOff val="-1325"/>
                <a:lumOff val="5177"/>
                <a:alphaOff val="0"/>
                <a:tint val="96000"/>
                <a:lumMod val="100000"/>
              </a:schemeClr>
            </a:gs>
            <a:gs pos="78000">
              <a:schemeClr val="accent2">
                <a:hueOff val="-2169960"/>
                <a:satOff val="-1325"/>
                <a:lumOff val="51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081" tIns="0" rIns="177081" bIns="0" numCol="1" spcCol="1270" anchor="ctr" anchorCtr="0">
          <a:noAutofit/>
        </a:bodyPr>
        <a:lstStyle/>
        <a:p>
          <a:pPr marL="0" lvl="0" indent="0" algn="l" defTabSz="800100">
            <a:lnSpc>
              <a:spcPct val="90000"/>
            </a:lnSpc>
            <a:spcBef>
              <a:spcPct val="0"/>
            </a:spcBef>
            <a:spcAft>
              <a:spcPct val="35000"/>
            </a:spcAft>
            <a:buNone/>
          </a:pPr>
          <a:r>
            <a:rPr lang="en-US" sz="1800" kern="1200"/>
            <a:t>Conclusion</a:t>
          </a:r>
        </a:p>
      </dsp:txBody>
      <dsp:txXfrm>
        <a:off x="360579" y="3302614"/>
        <a:ext cx="4633091" cy="479482"/>
      </dsp:txXfrm>
    </dsp:sp>
    <dsp:sp modelId="{9CCA5F61-2F44-4FBA-BE75-CC2D5C32A610}">
      <dsp:nvSpPr>
        <dsp:cNvPr id="0" name=""/>
        <dsp:cNvSpPr/>
      </dsp:nvSpPr>
      <dsp:spPr>
        <a:xfrm>
          <a:off x="0" y="4358835"/>
          <a:ext cx="6692813" cy="453600"/>
        </a:xfrm>
        <a:prstGeom prst="rect">
          <a:avLst/>
        </a:prstGeom>
        <a:solidFill>
          <a:schemeClr val="lt1">
            <a:alpha val="90000"/>
            <a:hueOff val="0"/>
            <a:satOff val="0"/>
            <a:lumOff val="0"/>
            <a:alphaOff val="0"/>
          </a:schemeClr>
        </a:solidFill>
        <a:ln w="12700" cap="rnd" cmpd="sng" algn="ctr">
          <a:solidFill>
            <a:schemeClr val="accent2">
              <a:hueOff val="-2712450"/>
              <a:satOff val="-1656"/>
              <a:lumOff val="6471"/>
              <a:alphaOff val="0"/>
            </a:schemeClr>
          </a:solidFill>
          <a:prstDash val="solid"/>
        </a:ln>
        <a:effectLst/>
      </dsp:spPr>
      <dsp:style>
        <a:lnRef idx="1">
          <a:scrgbClr r="0" g="0" b="0"/>
        </a:lnRef>
        <a:fillRef idx="1">
          <a:scrgbClr r="0" g="0" b="0"/>
        </a:fillRef>
        <a:effectRef idx="0">
          <a:scrgbClr r="0" g="0" b="0"/>
        </a:effectRef>
        <a:fontRef idx="minor"/>
      </dsp:style>
    </dsp:sp>
    <dsp:sp modelId="{8DBB9E66-D56F-44E2-8300-65F644A265C4}">
      <dsp:nvSpPr>
        <dsp:cNvPr id="0" name=""/>
        <dsp:cNvSpPr/>
      </dsp:nvSpPr>
      <dsp:spPr>
        <a:xfrm>
          <a:off x="334640" y="4093155"/>
          <a:ext cx="4684969" cy="53136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081" tIns="0" rIns="177081" bIns="0" numCol="1" spcCol="1270" anchor="ctr" anchorCtr="0">
          <a:noAutofit/>
        </a:bodyPr>
        <a:lstStyle/>
        <a:p>
          <a:pPr marL="0" lvl="0" indent="0" algn="l" defTabSz="800100">
            <a:lnSpc>
              <a:spcPct val="90000"/>
            </a:lnSpc>
            <a:spcBef>
              <a:spcPct val="0"/>
            </a:spcBef>
            <a:spcAft>
              <a:spcPct val="35000"/>
            </a:spcAft>
            <a:buNone/>
          </a:pPr>
          <a:r>
            <a:rPr lang="en-US" sz="1800" kern="1200"/>
            <a:t>Appendix</a:t>
          </a:r>
        </a:p>
      </dsp:txBody>
      <dsp:txXfrm>
        <a:off x="360579" y="4119094"/>
        <a:ext cx="4633091"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4531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9244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78434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1771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48148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0920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314913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0236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0750884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58113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7117770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A54C80-263E-416B-A8E0-580EDEADCBDC}" type="datetimeFigureOut">
              <a:rPr lang="en-US" dirty="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463501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79866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2A54C80-263E-416B-A8E0-580EDEADCBDC}" type="datetimeFigureOut">
              <a:rPr lang="en-US" dirty="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45689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9417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097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6872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586298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6/7/2022</a:t>
            </a:fld>
            <a:endParaRPr lang="en-US" dirty="0"/>
          </a:p>
        </p:txBody>
      </p:sp>
    </p:spTree>
    <p:extLst>
      <p:ext uri="{BB962C8B-B14F-4D97-AF65-F5344CB8AC3E}">
        <p14:creationId xmlns:p14="http://schemas.microsoft.com/office/powerpoint/2010/main" val="2172180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518161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bhishek17ak" TargetMode="External"/><Relationship Id="rId2" Type="http://schemas.openxmlformats.org/officeDocument/2006/relationships/image" Target="../media/image1.jpeg"/><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bhishek17ak/IBM-Data-Science/blob/main/Data%20Wrangling.ipynb" TargetMode="Externa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bhishek17ak/IBM-Data-Science/blob/main/EDA%20with%20Data%20Visualization.ipynb"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bhishek17ak/IBM-Data-Science/blob/main/EDA%20with%20SQL.ipynb"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bhishek17ak/IBM-Data-Science/blob/main/Visual%20Analytics%20with%20Folium%20lab.ipynb"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bhishek17ak/IBM-Data-Science/blob/main/spacex_dash_app.py" TargetMode="External"/><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hyperlink" Target="https://github.com/Abhishek17ak/IBM-Data-Science/blob/main/Machine%20Learning%20Prediction%20lab.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32.jpg"/><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nasakennedy/48381398487/" TargetMode="External"/><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hyperlink" Target="https://www.coursera.org/professional-certificates/ibm-data-science?&amp;instructors#instructors" TargetMode="External"/><Relationship Id="rId4" Type="http://schemas.openxmlformats.org/officeDocument/2006/relationships/hyperlink" Target="https://github.com/Abhishek17ak/IBM-Data-Scien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hyperlink" Target="https://github.com/Abhishek17ak/IBM-Data-Science/blob/main/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hyperlink" Target="https://github.com/Abhishek17ak/IBM-Data-Science/blob/main/Data%20Collection%20with%20web%20scrap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721772"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Abhishek </a:t>
            </a:r>
            <a:r>
              <a:rPr lang="en-US" dirty="0" err="1">
                <a:solidFill>
                  <a:schemeClr val="bg2"/>
                </a:solidFill>
                <a:latin typeface="Abadi"/>
                <a:ea typeface="SF Pro" pitchFamily="2" charset="0"/>
                <a:cs typeface="SF Pro" pitchFamily="2" charset="0"/>
              </a:rPr>
              <a:t>Kalugade</a:t>
            </a:r>
            <a:endParaRPr lang="en-US" dirty="0">
              <a:solidFill>
                <a:schemeClr val="bg2"/>
              </a:solidFill>
              <a:latin typeface="Abadi"/>
              <a:ea typeface="SF Pro" pitchFamily="2" charset="0"/>
              <a:cs typeface="SF Pro" pitchFamily="2" charset="0"/>
            </a:endParaRPr>
          </a:p>
          <a:p>
            <a:r>
              <a:rPr lang="en-US" dirty="0">
                <a:ea typeface="+mn-lt"/>
                <a:cs typeface="+mn-lt"/>
                <a:hlinkClick r:id="rId3"/>
              </a:rPr>
              <a:t>https://github.com/Abhishek17ak</a:t>
            </a:r>
            <a:endParaRPr lang="en-US" dirty="0"/>
          </a:p>
          <a:p>
            <a:r>
              <a:rPr lang="en-US" dirty="0">
                <a:solidFill>
                  <a:schemeClr val="bg2"/>
                </a:solidFill>
                <a:latin typeface="Abadi"/>
                <a:ea typeface="SF Pro" pitchFamily="2" charset="0"/>
                <a:cs typeface="SF Pro" pitchFamily="2" charset="0"/>
              </a:rPr>
              <a:t>07-06-2022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cxnSp>
        <p:nvCxnSpPr>
          <p:cNvPr id="25" name="Straight Connector 24">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A665A13-3129-46DF-B847-F273F3E96BE6}"/>
              </a:ext>
            </a:extLst>
          </p:cNvPr>
          <p:cNvSpPr txBox="1">
            <a:spLocks/>
          </p:cNvSpPr>
          <p:nvPr/>
        </p:nvSpPr>
        <p:spPr>
          <a:xfrm>
            <a:off x="643467" y="816638"/>
            <a:ext cx="3367359" cy="5224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chemeClr val="accent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816638"/>
            <a:ext cx="4619706" cy="5224724"/>
          </a:xfrm>
          <a:prstGeom prst="rect">
            <a:avLst/>
          </a:prstGeom>
        </p:spPr>
        <p:txBody>
          <a:bodyPr vert="horz" lIns="91440" tIns="45720" rIns="91440" bIns="45720" rtlCol="0" anchor="ctr">
            <a:normAutofit/>
          </a:bodyPr>
          <a:lstStyle/>
          <a:p>
            <a:pPr>
              <a:lnSpc>
                <a:spcPct val="90000"/>
              </a:lnSpc>
            </a:pPr>
            <a:r>
              <a:rPr lang="en-US" sz="1500" dirty="0"/>
              <a:t>Create a training label with landing outcomes where successful = 1 &amp; failure = 0.</a:t>
            </a:r>
          </a:p>
          <a:p>
            <a:pPr>
              <a:lnSpc>
                <a:spcPct val="90000"/>
              </a:lnSpc>
            </a:pPr>
            <a:r>
              <a:rPr lang="en-US" sz="1500" dirty="0"/>
              <a:t>Outcome column has two components: ‘Mission Outcome’ ‘Landing Location’</a:t>
            </a:r>
          </a:p>
          <a:p>
            <a:pPr marR="5080">
              <a:lnSpc>
                <a:spcPct val="90000"/>
              </a:lnSpc>
            </a:pPr>
            <a:r>
              <a:rPr lang="en-US" sz="1500" dirty="0"/>
              <a:t>New training label column ‘class’ with a value of 1 if ‘Mission Outcome’ is True and 0 otherwise.  Value Mapping:</a:t>
            </a:r>
          </a:p>
          <a:p>
            <a:pPr>
              <a:lnSpc>
                <a:spcPct val="90000"/>
              </a:lnSpc>
            </a:pPr>
            <a:r>
              <a:rPr lang="en-US" sz="1500" dirty="0"/>
              <a:t>True ASDS, True RTLS, &amp; True Ocean – set to -&gt; 1</a:t>
            </a:r>
          </a:p>
          <a:p>
            <a:pPr>
              <a:lnSpc>
                <a:spcPct val="90000"/>
              </a:lnSpc>
            </a:pPr>
            <a:r>
              <a:rPr lang="en-US" sz="1500" dirty="0"/>
              <a:t>None </a:t>
            </a:r>
            <a:r>
              <a:rPr lang="en-US" sz="1500" dirty="0" err="1"/>
              <a:t>None</a:t>
            </a:r>
            <a:r>
              <a:rPr lang="en-US" sz="1500" dirty="0"/>
              <a:t>, False ASDS, None ASDS, False Ocean, False RTLS – set to -&gt; 0</a:t>
            </a:r>
          </a:p>
          <a:p>
            <a:pPr>
              <a:lnSpc>
                <a:spcPct val="90000"/>
              </a:lnSpc>
            </a:pPr>
            <a:endParaRPr lang="en-US" sz="1500"/>
          </a:p>
          <a:p>
            <a:pPr marR="1900555">
              <a:lnSpc>
                <a:spcPct val="90000"/>
              </a:lnSpc>
            </a:pPr>
            <a:r>
              <a:rPr lang="en-US" sz="1500" dirty="0"/>
              <a:t>GitHub </a:t>
            </a:r>
            <a:r>
              <a:rPr lang="en-US" sz="1500" dirty="0" err="1"/>
              <a:t>url</a:t>
            </a:r>
            <a:r>
              <a:rPr lang="en-US" sz="1500" dirty="0"/>
              <a:t>: </a:t>
            </a:r>
          </a:p>
          <a:p>
            <a:pPr marR="1900555">
              <a:lnSpc>
                <a:spcPct val="90000"/>
              </a:lnSpc>
            </a:pPr>
            <a:r>
              <a:rPr lang="en-US" sz="1500" dirty="0">
                <a:hlinkClick r:id="rId2"/>
              </a:rPr>
              <a:t>https://github.com/Abhishek17ak/IBM-Data-Science/blob/main/Data%20Wrangling.ipynb</a:t>
            </a:r>
          </a:p>
          <a:p>
            <a:pPr>
              <a:lnSpc>
                <a:spcPct val="90000"/>
              </a:lnSpc>
            </a:pPr>
            <a:endParaRPr lang="en-US" sz="1500"/>
          </a:p>
          <a:p>
            <a:pPr>
              <a:lnSpc>
                <a:spcPct val="90000"/>
              </a:lnSpc>
            </a:pPr>
            <a:endParaRPr lang="en-US" sz="1500"/>
          </a:p>
          <a:p>
            <a:pPr>
              <a:lnSpc>
                <a:spcPct val="90000"/>
              </a:lnSpc>
            </a:pPr>
            <a:endParaRPr lang="en-US" sz="150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043950" y="1179151"/>
            <a:ext cx="3300646" cy="4463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chemeClr val="accent1"/>
                </a:solidFill>
                <a:latin typeface="+mj-lt"/>
                <a:ea typeface="+mj-ea"/>
                <a:cs typeface="+mj-cs"/>
              </a:rPr>
              <a:t>EDA with Data Visualization</a:t>
            </a:r>
          </a:p>
        </p:txBody>
      </p:sp>
      <p:sp>
        <p:nvSpPr>
          <p:cNvPr id="24" name="Isosceles Triangle 23">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6" name="Straight Connector 25">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918" y="1109145"/>
            <a:ext cx="6341016" cy="4603900"/>
          </a:xfrm>
          <a:prstGeom prst="rect">
            <a:avLst/>
          </a:prstGeom>
        </p:spPr>
        <p:txBody>
          <a:bodyPr vert="horz" lIns="91440" tIns="45720" rIns="91440" bIns="45720" rtlCol="0" anchor="ctr">
            <a:normAutofit fontScale="85000" lnSpcReduction="10000"/>
          </a:bodyPr>
          <a:lstStyle/>
          <a:p>
            <a:pPr marR="556260"/>
            <a:r>
              <a:rPr lang="en-US" dirty="0"/>
              <a:t>Exploratory Data Analysis performed on variables Flight Number, Payload Mass, Launch Site,  Orbit, Class and Year.</a:t>
            </a:r>
          </a:p>
          <a:p>
            <a:r>
              <a:rPr lang="en-US" u="sng" dirty="0"/>
              <a:t>Plots Used:</a:t>
            </a:r>
            <a:endParaRPr lang="en-US" dirty="0"/>
          </a:p>
          <a:p>
            <a:pPr marR="405765"/>
            <a:r>
              <a:rPr lang="en-US" dirty="0"/>
              <a:t>Flight Number vs. Payload Mass, Flight Number vs. Launch Site, Payload Mass vs. Launch Site,  Orbit vs. Success Rate, Flight Number vs. Orbit, Payload vs Orbit, and Success Yearly Trend</a:t>
            </a:r>
          </a:p>
          <a:p>
            <a:r>
              <a:rPr lang="en-US" dirty="0"/>
              <a:t>Scatter plots, line charts, and bar plots were used to compare relationships between variables to</a:t>
            </a:r>
          </a:p>
          <a:p>
            <a:r>
              <a:rPr lang="en-US" dirty="0"/>
              <a:t>decide if a relationship exists so that they could be used in training the machine learning model</a:t>
            </a:r>
          </a:p>
          <a:p>
            <a:pPr marR="5080"/>
            <a:r>
              <a:rPr lang="en-US" u="sng" dirty="0"/>
              <a:t>GitHub </a:t>
            </a:r>
            <a:r>
              <a:rPr lang="en-US" u="sng" dirty="0" err="1"/>
              <a:t>url</a:t>
            </a:r>
            <a:r>
              <a:rPr lang="en-US" u="sng" dirty="0"/>
              <a:t>: </a:t>
            </a:r>
            <a:endParaRPr lang="en-US" dirty="0"/>
          </a:p>
          <a:p>
            <a:pPr marR="5080"/>
            <a:endParaRPr lang="en-US" u="sng"/>
          </a:p>
          <a:p>
            <a:pPr marR="5080">
              <a:spcBef>
                <a:spcPts val="1105"/>
              </a:spcBef>
            </a:pPr>
            <a:r>
              <a:rPr lang="en-US" sz="2200" dirty="0">
                <a:ea typeface="+mn-lt"/>
                <a:cs typeface="+mn-lt"/>
                <a:hlinkClick r:id="rId2"/>
              </a:rPr>
              <a:t>https://github.com/Abhishek17ak/IBM-Data-Science/blob/main/EDA%20with%20Data%20Visualization.ipynb</a:t>
            </a:r>
            <a:endParaRPr lang="en-US" sz="2200" u="sng" dirty="0"/>
          </a:p>
          <a:p>
            <a:endParaRPr lang="en-US"/>
          </a:p>
        </p:txBody>
      </p:sp>
      <p:sp>
        <p:nvSpPr>
          <p:cNvPr id="28" name="Isosceles Triangle 27">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11</a:t>
            </a:fld>
            <a:endParaRPr lang="en-US"/>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043950" y="1179151"/>
            <a:ext cx="3300646" cy="4463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chemeClr val="accent1"/>
                </a:solidFill>
                <a:latin typeface="+mj-lt"/>
                <a:ea typeface="+mj-ea"/>
                <a:cs typeface="+mj-cs"/>
              </a:rPr>
              <a:t>EDA with SQL</a:t>
            </a:r>
          </a:p>
        </p:txBody>
      </p:sp>
      <p:sp>
        <p:nvSpPr>
          <p:cNvPr id="24" name="Isosceles Triangle 23">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6" name="Straight Connector 25">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92654" y="792844"/>
            <a:ext cx="6341016" cy="5509673"/>
          </a:xfrm>
          <a:prstGeom prst="rect">
            <a:avLst/>
          </a:prstGeom>
        </p:spPr>
        <p:txBody>
          <a:bodyPr vert="horz" lIns="91440" tIns="45720" rIns="91440" bIns="45720" rtlCol="0" anchor="ctr">
            <a:normAutofit/>
          </a:bodyPr>
          <a:lstStyle/>
          <a:p>
            <a:r>
              <a:rPr lang="en-US" dirty="0"/>
              <a:t>Loaded data set into IBM DB2 Database.</a:t>
            </a:r>
          </a:p>
          <a:p>
            <a:r>
              <a:rPr lang="en-US" dirty="0"/>
              <a:t>Queried using SQL Python integration.</a:t>
            </a:r>
          </a:p>
          <a:p>
            <a:r>
              <a:rPr lang="en-US" dirty="0"/>
              <a:t>Queries were made to get a better understanding of the dataset.</a:t>
            </a:r>
          </a:p>
          <a:p>
            <a:pPr marR="434975"/>
            <a:r>
              <a:rPr lang="en-US" dirty="0"/>
              <a:t>Queried information about launch site names, mission outcomes, various pay load sizes of  customers and booster versions, and landing outcomes</a:t>
            </a:r>
          </a:p>
          <a:p>
            <a:endParaRPr lang="en-US"/>
          </a:p>
          <a:p>
            <a:pPr marR="5080"/>
            <a:r>
              <a:rPr lang="en-US" u="sng" dirty="0"/>
              <a:t>GitHub </a:t>
            </a:r>
            <a:r>
              <a:rPr lang="en-US" u="sng" dirty="0" err="1"/>
              <a:t>url</a:t>
            </a:r>
            <a:r>
              <a:rPr lang="en-US" u="sng" dirty="0"/>
              <a:t>: </a:t>
            </a:r>
            <a:endParaRPr lang="en-US" dirty="0"/>
          </a:p>
          <a:p>
            <a:pPr marR="5080"/>
            <a:endParaRPr lang="en-US" u="sng"/>
          </a:p>
          <a:p>
            <a:pPr marR="5080">
              <a:lnSpc>
                <a:spcPct val="149000"/>
              </a:lnSpc>
              <a:spcBef>
                <a:spcPts val="0"/>
              </a:spcBef>
            </a:pPr>
            <a:r>
              <a:rPr lang="en-US" sz="2200" dirty="0">
                <a:ea typeface="+mn-lt"/>
                <a:cs typeface="+mn-lt"/>
                <a:hlinkClick r:id="rId2"/>
              </a:rPr>
              <a:t>https://github.com/Abhishek17ak/IBM-Data-Science/blob/main/EDA%20with%20SQL.ipynb</a:t>
            </a:r>
            <a:endParaRPr lang="en-US" sz="2200" u="sng" dirty="0"/>
          </a:p>
          <a:p>
            <a:endParaRPr lang="en-US"/>
          </a:p>
          <a:p>
            <a:endParaRPr lang="en-US"/>
          </a:p>
          <a:p>
            <a:endParaRPr lang="en-US"/>
          </a:p>
        </p:txBody>
      </p:sp>
      <p:sp>
        <p:nvSpPr>
          <p:cNvPr id="28" name="Isosceles Triangle 27">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12</a:t>
            </a:fld>
            <a:endParaRPr lang="en-US"/>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043950" y="1179151"/>
            <a:ext cx="3300646" cy="4463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chemeClr val="accent1"/>
                </a:solidFill>
                <a:latin typeface="+mj-lt"/>
                <a:ea typeface="+mj-ea"/>
                <a:cs typeface="+mj-cs"/>
              </a:rPr>
              <a:t>Build an Interactive Map with Folium</a:t>
            </a:r>
          </a:p>
        </p:txBody>
      </p:sp>
      <p:sp>
        <p:nvSpPr>
          <p:cNvPr id="24" name="Isosceles Triangle 23">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6" name="Straight Connector 25">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918" y="1109145"/>
            <a:ext cx="6341016" cy="4603900"/>
          </a:xfrm>
          <a:prstGeom prst="rect">
            <a:avLst/>
          </a:prstGeom>
        </p:spPr>
        <p:txBody>
          <a:bodyPr vert="horz" lIns="91440" tIns="45720" rIns="91440" bIns="45720" rtlCol="0" anchor="ctr">
            <a:normAutofit fontScale="77500" lnSpcReduction="20000"/>
          </a:bodyPr>
          <a:lstStyle/>
          <a:p>
            <a:pPr>
              <a:lnSpc>
                <a:spcPct val="90000"/>
              </a:lnSpc>
            </a:pPr>
            <a:r>
              <a:rPr lang="en-US" dirty="0"/>
              <a:t>Dashboard includes a pie chart and a scatter plot.</a:t>
            </a:r>
          </a:p>
          <a:p>
            <a:pPr marR="84455">
              <a:lnSpc>
                <a:spcPct val="90000"/>
              </a:lnSpc>
            </a:pPr>
            <a:r>
              <a:rPr lang="en-US" dirty="0"/>
              <a:t>Pie chart can be selected to show distribution of successful landings across all launch sites and  can be selected to show individual launch site success rates.</a:t>
            </a:r>
          </a:p>
          <a:p>
            <a:pPr marR="5080">
              <a:lnSpc>
                <a:spcPct val="90000"/>
              </a:lnSpc>
            </a:pPr>
            <a:r>
              <a:rPr lang="en-US" dirty="0"/>
              <a:t>Scatter plot takes two inputs: All sites or individual site and payload mass on a slider between 0  and 10000 kg.</a:t>
            </a:r>
          </a:p>
          <a:p>
            <a:pPr>
              <a:lnSpc>
                <a:spcPct val="90000"/>
              </a:lnSpc>
            </a:pPr>
            <a:r>
              <a:rPr lang="en-US" dirty="0"/>
              <a:t>The pie chart is used to visualize launch site success rate.</a:t>
            </a:r>
          </a:p>
          <a:p>
            <a:pPr>
              <a:lnSpc>
                <a:spcPct val="90000"/>
              </a:lnSpc>
            </a:pPr>
            <a:r>
              <a:rPr lang="en-US" dirty="0"/>
              <a:t>The scatter plot can help us see how success varies across launch sites, payload mass, and</a:t>
            </a:r>
          </a:p>
          <a:p>
            <a:pPr>
              <a:lnSpc>
                <a:spcPct val="90000"/>
              </a:lnSpc>
            </a:pPr>
            <a:r>
              <a:rPr lang="en-US" dirty="0"/>
              <a:t>booster version category.</a:t>
            </a:r>
          </a:p>
          <a:p>
            <a:pPr>
              <a:lnSpc>
                <a:spcPct val="90000"/>
              </a:lnSpc>
            </a:pPr>
            <a:r>
              <a:rPr lang="en-US" u="sng" dirty="0"/>
              <a:t>GitHub </a:t>
            </a:r>
            <a:r>
              <a:rPr lang="en-US" u="sng" dirty="0" err="1"/>
              <a:t>url</a:t>
            </a:r>
            <a:r>
              <a:rPr lang="en-US" u="sng" dirty="0"/>
              <a:t>:</a:t>
            </a:r>
            <a:endParaRPr lang="en-US" dirty="0"/>
          </a:p>
          <a:p>
            <a:pPr>
              <a:lnSpc>
                <a:spcPct val="90000"/>
              </a:lnSpc>
            </a:pPr>
            <a:endParaRPr lang="en-US"/>
          </a:p>
          <a:p>
            <a:pPr>
              <a:lnSpc>
                <a:spcPct val="90000"/>
              </a:lnSpc>
            </a:pPr>
            <a:endParaRPr lang="en-US"/>
          </a:p>
          <a:p>
            <a:pPr>
              <a:lnSpc>
                <a:spcPct val="90000"/>
              </a:lnSpc>
            </a:pPr>
            <a:endParaRPr lang="en-US"/>
          </a:p>
          <a:p>
            <a:pPr>
              <a:lnSpc>
                <a:spcPct val="100000"/>
              </a:lnSpc>
              <a:spcBef>
                <a:spcPts val="1400"/>
              </a:spcBef>
            </a:pPr>
            <a:r>
              <a:rPr lang="en-US" sz="2200" dirty="0">
                <a:ea typeface="+mn-lt"/>
                <a:cs typeface="+mn-lt"/>
                <a:hlinkClick r:id="rId2"/>
              </a:rPr>
              <a:t>https://github.com/Abhishek17ak/IBM-Data-Science/blob/main/Visual%20Analytics%20with%20Folium%20lab.ipynb</a:t>
            </a: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28" name="Isosceles Triangle 27">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13</a:t>
            </a:fld>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fontScale="92500" lnSpcReduction="20000"/>
          </a:bodyPr>
          <a:lstStyle/>
          <a:p>
            <a:pPr>
              <a:spcBef>
                <a:spcPts val="1200"/>
              </a:spcBef>
            </a:pPr>
            <a:r>
              <a:rPr lang="en-US" sz="2200" dirty="0">
                <a:solidFill>
                  <a:srgbClr val="404040"/>
                </a:solidFill>
                <a:ea typeface="+mn-lt"/>
                <a:cs typeface="+mn-lt"/>
              </a:rPr>
              <a:t>Dashboard includes a pie chart and a scatter plot.</a:t>
            </a:r>
            <a:endParaRPr lang="en-US" sz="2200" dirty="0">
              <a:ea typeface="+mn-lt"/>
              <a:cs typeface="+mn-lt"/>
            </a:endParaRPr>
          </a:p>
          <a:p>
            <a:pPr marR="84455">
              <a:lnSpc>
                <a:spcPts val="2290"/>
              </a:lnSpc>
              <a:spcBef>
                <a:spcPts val="1275"/>
              </a:spcBef>
            </a:pPr>
            <a:r>
              <a:rPr lang="en-US" sz="2200" dirty="0">
                <a:solidFill>
                  <a:srgbClr val="404040"/>
                </a:solidFill>
                <a:ea typeface="+mn-lt"/>
                <a:cs typeface="+mn-lt"/>
              </a:rPr>
              <a:t>Pie chart can be selected to show distribution of successful landings across all launch sites and  can be selected to show individual launch site success rates.</a:t>
            </a:r>
            <a:endParaRPr lang="en-US" sz="2200" dirty="0">
              <a:ea typeface="+mn-lt"/>
              <a:cs typeface="+mn-lt"/>
            </a:endParaRPr>
          </a:p>
          <a:p>
            <a:pPr marR="5080">
              <a:lnSpc>
                <a:spcPts val="2210"/>
              </a:lnSpc>
              <a:spcBef>
                <a:spcPts val="1375"/>
              </a:spcBef>
            </a:pPr>
            <a:r>
              <a:rPr lang="en-US" sz="2200" dirty="0">
                <a:solidFill>
                  <a:srgbClr val="404040"/>
                </a:solidFill>
                <a:ea typeface="+mn-lt"/>
                <a:cs typeface="+mn-lt"/>
              </a:rPr>
              <a:t>Scatter plot takes two inputs: All sites or individual site and payload mass on a slider between 0  and 10000 kg.</a:t>
            </a:r>
            <a:endParaRPr lang="en-US" sz="2200" dirty="0">
              <a:ea typeface="+mn-lt"/>
              <a:cs typeface="+mn-lt"/>
            </a:endParaRPr>
          </a:p>
          <a:p>
            <a:pPr>
              <a:spcBef>
                <a:spcPts val="1050"/>
              </a:spcBef>
            </a:pPr>
            <a:r>
              <a:rPr lang="en-US" sz="2200" dirty="0">
                <a:solidFill>
                  <a:srgbClr val="404040"/>
                </a:solidFill>
                <a:ea typeface="+mn-lt"/>
                <a:cs typeface="+mn-lt"/>
              </a:rPr>
              <a:t>The pie chart is used to visualize launch site success rate.</a:t>
            </a:r>
            <a:endParaRPr lang="en-US" sz="2200" dirty="0">
              <a:ea typeface="+mn-lt"/>
              <a:cs typeface="+mn-lt"/>
            </a:endParaRPr>
          </a:p>
          <a:p>
            <a:pPr>
              <a:lnSpc>
                <a:spcPts val="2350"/>
              </a:lnSpc>
              <a:spcBef>
                <a:spcPts val="1105"/>
              </a:spcBef>
            </a:pPr>
            <a:r>
              <a:rPr lang="en-US" sz="2200" dirty="0">
                <a:solidFill>
                  <a:srgbClr val="404040"/>
                </a:solidFill>
                <a:ea typeface="+mn-lt"/>
                <a:cs typeface="+mn-lt"/>
              </a:rPr>
              <a:t>The scatter plot can help us see how success varies across launch sites, payload mass, and</a:t>
            </a:r>
          </a:p>
          <a:p>
            <a:pPr>
              <a:lnSpc>
                <a:spcPts val="2350"/>
              </a:lnSpc>
              <a:spcBef>
                <a:spcPts val="0"/>
              </a:spcBef>
            </a:pPr>
            <a:r>
              <a:rPr lang="en-US" sz="2200" dirty="0">
                <a:solidFill>
                  <a:srgbClr val="404040"/>
                </a:solidFill>
                <a:ea typeface="+mn-lt"/>
                <a:cs typeface="+mn-lt"/>
              </a:rPr>
              <a:t>booster version category.</a:t>
            </a:r>
            <a:endParaRPr lang="en-US" sz="2200" dirty="0">
              <a:ea typeface="+mn-lt"/>
              <a:cs typeface="+mn-lt"/>
            </a:endParaRPr>
          </a:p>
          <a:p>
            <a:pPr>
              <a:spcBef>
                <a:spcPts val="925"/>
              </a:spcBef>
            </a:pPr>
            <a:r>
              <a:rPr lang="en-US" sz="2200" u="sng" dirty="0">
                <a:solidFill>
                  <a:srgbClr val="404040"/>
                </a:solidFill>
                <a:ea typeface="+mn-lt"/>
                <a:cs typeface="+mn-lt"/>
              </a:rPr>
              <a:t>GitHub </a:t>
            </a:r>
            <a:r>
              <a:rPr lang="en-US" sz="2200" u="sng" dirty="0" err="1">
                <a:solidFill>
                  <a:srgbClr val="404040"/>
                </a:solidFill>
                <a:ea typeface="+mn-lt"/>
                <a:cs typeface="+mn-lt"/>
              </a:rPr>
              <a:t>url</a:t>
            </a:r>
            <a:r>
              <a:rPr lang="en-US" sz="2200" u="sng" dirty="0">
                <a:solidFill>
                  <a:srgbClr val="404040"/>
                </a:solidFill>
                <a:ea typeface="+mn-lt"/>
                <a:cs typeface="+mn-lt"/>
              </a:rPr>
              <a:t>:</a:t>
            </a:r>
            <a:endParaRPr lang="en-US" sz="2200" dirty="0">
              <a:ea typeface="+mn-lt"/>
              <a:cs typeface="+mn-lt"/>
            </a:endParaRPr>
          </a:p>
          <a:p>
            <a:pPr>
              <a:lnSpc>
                <a:spcPct val="100000"/>
              </a:lnSpc>
              <a:spcBef>
                <a:spcPts val="1400"/>
              </a:spcBef>
            </a:pPr>
            <a:r>
              <a:rPr lang="en-US" sz="2200" dirty="0">
                <a:ea typeface="+mn-lt"/>
                <a:cs typeface="+mn-lt"/>
                <a:hlinkClick r:id="rId3"/>
              </a:rPr>
              <a:t>https://github.com/Abhishek17ak/IBM-Data-Science/blob/main/spacex_dash_app.py</a:t>
            </a: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2" name="Picture 42">
            <a:extLst>
              <a:ext uri="{FF2B5EF4-FFF2-40B4-BE49-F238E27FC236}">
                <a16:creationId xmlns:a16="http://schemas.microsoft.com/office/drawing/2014/main" id="{9D7A6830-F83B-47A0-9214-B5603213117E}"/>
              </a:ext>
            </a:extLst>
          </p:cNvPr>
          <p:cNvPicPr>
            <a:picLocks noGrp="1" noChangeAspect="1"/>
          </p:cNvPicPr>
          <p:nvPr>
            <p:ph idx="4294967295"/>
          </p:nvPr>
        </p:nvPicPr>
        <p:blipFill>
          <a:blip r:embed="rId3"/>
          <a:stretch>
            <a:fillRect/>
          </a:stretch>
        </p:blipFill>
        <p:spPr>
          <a:xfrm>
            <a:off x="4085643" y="1638719"/>
            <a:ext cx="7670377" cy="4351338"/>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568728" y="55302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43" name="TextBox 42">
            <a:extLst>
              <a:ext uri="{FF2B5EF4-FFF2-40B4-BE49-F238E27FC236}">
                <a16:creationId xmlns:a16="http://schemas.microsoft.com/office/drawing/2014/main" id="{AE8E8D57-3808-6E0E-C1C1-7F2220F0F29B}"/>
              </a:ext>
            </a:extLst>
          </p:cNvPr>
          <p:cNvSpPr txBox="1"/>
          <p:nvPr/>
        </p:nvSpPr>
        <p:spPr>
          <a:xfrm>
            <a:off x="669984" y="4422475"/>
            <a:ext cx="324640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Github</a:t>
            </a:r>
            <a:r>
              <a:rPr lang="en-US" dirty="0"/>
              <a:t>:</a:t>
            </a:r>
          </a:p>
          <a:p>
            <a:r>
              <a:rPr lang="en-US" dirty="0">
                <a:ea typeface="+mn-lt"/>
                <a:cs typeface="+mn-lt"/>
                <a:hlinkClick r:id="rId4"/>
              </a:rPr>
              <a:t>https://github.com/Abhishek17ak/IBM-Data-Science/blob/main/Machine%20Learning%20Prediction%20lab.ipynb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a:extLst>
              <a:ext uri="{FF2B5EF4-FFF2-40B4-BE49-F238E27FC236}">
                <a16:creationId xmlns:a16="http://schemas.microsoft.com/office/drawing/2014/main" id="{9D8E4592-2B97-8A39-3A09-8877A70722DB}"/>
              </a:ext>
            </a:extLst>
          </p:cNvPr>
          <p:cNvPicPr>
            <a:picLocks noChangeAspect="1"/>
          </p:cNvPicPr>
          <p:nvPr/>
        </p:nvPicPr>
        <p:blipFill>
          <a:blip r:embed="rId4"/>
          <a:stretch>
            <a:fillRect/>
          </a:stretch>
        </p:blipFill>
        <p:spPr>
          <a:xfrm>
            <a:off x="1460740" y="1336262"/>
            <a:ext cx="7473350" cy="4199853"/>
          </a:xfrm>
          <a:prstGeom prst="rect">
            <a:avLst/>
          </a:prstGeom>
        </p:spPr>
      </p:pic>
      <p:sp>
        <p:nvSpPr>
          <p:cNvPr id="3" name="TextBox 2">
            <a:extLst>
              <a:ext uri="{FF2B5EF4-FFF2-40B4-BE49-F238E27FC236}">
                <a16:creationId xmlns:a16="http://schemas.microsoft.com/office/drawing/2014/main" id="{474833F3-C3BB-A788-5E2F-B6E271242CA8}"/>
              </a:ext>
            </a:extLst>
          </p:cNvPr>
          <p:cNvSpPr txBox="1"/>
          <p:nvPr/>
        </p:nvSpPr>
        <p:spPr>
          <a:xfrm>
            <a:off x="540589" y="5687683"/>
            <a:ext cx="1096704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This is a preview of the </a:t>
            </a:r>
            <a:r>
              <a:rPr lang="en-US" dirty="0" err="1">
                <a:ea typeface="+mn-lt"/>
                <a:cs typeface="+mn-lt"/>
              </a:rPr>
              <a:t>Plotly</a:t>
            </a:r>
            <a:r>
              <a:rPr lang="en-US" dirty="0">
                <a:ea typeface="+mn-lt"/>
                <a:cs typeface="+mn-lt"/>
              </a:rPr>
              <a:t> dashboard. The following sides will show the results of EDA with  visualization, EDA with SQL, Interactive Map with Folium, and finally the results of our model with  about 83% accuracy.</a:t>
            </a:r>
            <a:endParaRPr lang="en-US">
              <a:ea typeface="+mn-lt"/>
              <a:cs typeface="+mn-lt"/>
            </a:endParaRPr>
          </a:p>
          <a:p>
            <a:pPr algn="l"/>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object 7">
            <a:extLst>
              <a:ext uri="{FF2B5EF4-FFF2-40B4-BE49-F238E27FC236}">
                <a16:creationId xmlns:a16="http://schemas.microsoft.com/office/drawing/2014/main" id="{F617134A-BC71-A9C7-B114-4DBBCFDEF45C}"/>
              </a:ext>
            </a:extLst>
          </p:cNvPr>
          <p:cNvSpPr/>
          <p:nvPr/>
        </p:nvSpPr>
        <p:spPr>
          <a:xfrm>
            <a:off x="-17886" y="1847864"/>
            <a:ext cx="12100560" cy="237744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extBox 1">
            <a:extLst>
              <a:ext uri="{FF2B5EF4-FFF2-40B4-BE49-F238E27FC236}">
                <a16:creationId xmlns:a16="http://schemas.microsoft.com/office/drawing/2014/main" id="{AC6B372E-FD8C-1D0C-1BDF-4DA170158696}"/>
              </a:ext>
            </a:extLst>
          </p:cNvPr>
          <p:cNvSpPr txBox="1"/>
          <p:nvPr/>
        </p:nvSpPr>
        <p:spPr>
          <a:xfrm>
            <a:off x="684362" y="4221192"/>
            <a:ext cx="98887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Green indicates successful launch; Purple indicates unsuccessful launch.</a:t>
            </a:r>
          </a:p>
          <a:p>
            <a:pPr algn="l"/>
            <a:endParaRPr lang="en-US" dirty="0"/>
          </a:p>
        </p:txBody>
      </p:sp>
      <p:sp>
        <p:nvSpPr>
          <p:cNvPr id="7" name="TextBox 6">
            <a:extLst>
              <a:ext uri="{FF2B5EF4-FFF2-40B4-BE49-F238E27FC236}">
                <a16:creationId xmlns:a16="http://schemas.microsoft.com/office/drawing/2014/main" id="{22EFEF78-ED43-E8E9-7CE7-289A19C1455E}"/>
              </a:ext>
            </a:extLst>
          </p:cNvPr>
          <p:cNvSpPr txBox="1"/>
          <p:nvPr/>
        </p:nvSpPr>
        <p:spPr>
          <a:xfrm>
            <a:off x="597200" y="5269841"/>
            <a:ext cx="100612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Graphic suggests an increase in success rate over time (indicated in Flight Number).  Likely a big breakthrough around flight 20 which significantly increased success rate.  CCAFS appears to be the main launch site as it has the most volume.</a:t>
            </a:r>
            <a:endParaRPr lang="en-US">
              <a:ea typeface="+mn-lt"/>
              <a:cs typeface="+mn-lt"/>
            </a:endParaRPr>
          </a:p>
          <a:p>
            <a:pPr algn="l"/>
            <a:endParaRPr lang="en-US"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a:extLst>
              <a:ext uri="{FF2B5EF4-FFF2-40B4-BE49-F238E27FC236}">
                <a16:creationId xmlns:a16="http://schemas.microsoft.com/office/drawing/2014/main" id="{A68FC8C6-DBC7-09C4-71B0-F98C3C06C4DC}"/>
              </a:ext>
            </a:extLst>
          </p:cNvPr>
          <p:cNvPicPr>
            <a:picLocks noChangeAspect="1"/>
          </p:cNvPicPr>
          <p:nvPr/>
        </p:nvPicPr>
        <p:blipFill>
          <a:blip r:embed="rId3"/>
          <a:stretch>
            <a:fillRect/>
          </a:stretch>
        </p:blipFill>
        <p:spPr>
          <a:xfrm>
            <a:off x="-5751" y="1664272"/>
            <a:ext cx="12376030" cy="2408022"/>
          </a:xfrm>
          <a:prstGeom prst="rect">
            <a:avLst/>
          </a:prstGeom>
        </p:spPr>
      </p:pic>
      <p:sp>
        <p:nvSpPr>
          <p:cNvPr id="6" name="TextBox 5">
            <a:extLst>
              <a:ext uri="{FF2B5EF4-FFF2-40B4-BE49-F238E27FC236}">
                <a16:creationId xmlns:a16="http://schemas.microsoft.com/office/drawing/2014/main" id="{2E9C6225-6300-1F95-463C-D51986F4CD18}"/>
              </a:ext>
            </a:extLst>
          </p:cNvPr>
          <p:cNvSpPr txBox="1"/>
          <p:nvPr/>
        </p:nvSpPr>
        <p:spPr>
          <a:xfrm>
            <a:off x="770626" y="4494362"/>
            <a:ext cx="9241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Green indicates successful launch; Purple indicates unsuccessful launch.</a:t>
            </a:r>
          </a:p>
          <a:p>
            <a:pPr algn="l"/>
            <a:endParaRPr lang="en-US" dirty="0"/>
          </a:p>
        </p:txBody>
      </p:sp>
      <p:sp>
        <p:nvSpPr>
          <p:cNvPr id="7" name="TextBox 6">
            <a:extLst>
              <a:ext uri="{FF2B5EF4-FFF2-40B4-BE49-F238E27FC236}">
                <a16:creationId xmlns:a16="http://schemas.microsoft.com/office/drawing/2014/main" id="{5330E7E3-7449-C386-6008-8DC9C9E21618}"/>
              </a:ext>
            </a:extLst>
          </p:cNvPr>
          <p:cNvSpPr txBox="1"/>
          <p:nvPr/>
        </p:nvSpPr>
        <p:spPr>
          <a:xfrm>
            <a:off x="726596" y="5212332"/>
            <a:ext cx="8479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Payload mass appears to fall mostly between 0-6000 kg.  Different launch sites also seem to use different payload mass.</a:t>
            </a:r>
            <a:endParaRPr lang="en-US"/>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947CDE17-06F4-4FCE-8BFE-AD89EACB7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4A64534B-C7D9-476B-876D-0A9259D502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527E124-CDC8-4D04-848D-E43E18F425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A768FF94-39B1-44FB-9670-D6F5007FB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FCE6337A-0F72-4D0B-81DA-748DC80AB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2972CF86-A510-4E29-8CED-C0612D080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51B0A8D9-B28B-4CE3-8AB6-6633ADD99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525DA9CC-B1B1-4F33-9ED2-89012EA5B4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6AE546F2-92C0-4C9C-BF28-052A7D0A3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1111385C-91E7-44E8-AAE5-019E48D76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54455A30-C651-4002-BE70-2A0F05BA3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7" name="Rectangle 36">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40" name="Straight Connector 39">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9" name="Title 1">
            <a:extLst>
              <a:ext uri="{FF2B5EF4-FFF2-40B4-BE49-F238E27FC236}">
                <a16:creationId xmlns:a16="http://schemas.microsoft.com/office/drawing/2014/main" id="{6CA66F18-AF00-434A-AB3C-61097BEAE5FA}"/>
              </a:ext>
            </a:extLst>
          </p:cNvPr>
          <p:cNvSpPr txBox="1">
            <a:spLocks/>
          </p:cNvSpPr>
          <p:nvPr/>
        </p:nvSpPr>
        <p:spPr>
          <a:xfrm>
            <a:off x="652481" y="1382486"/>
            <a:ext cx="3547581" cy="4093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400">
                <a:solidFill>
                  <a:schemeClr val="accent1">
                    <a:lumMod val="75000"/>
                  </a:schemeClr>
                </a:solidFill>
                <a:latin typeface="+mj-lt"/>
                <a:ea typeface="+mj-ea"/>
                <a:cs typeface="+mj-cs"/>
              </a:rPr>
              <a:t>Outline</a:t>
            </a:r>
          </a:p>
        </p:txBody>
      </p:sp>
      <p:sp>
        <p:nvSpPr>
          <p:cNvPr id="50" name="Rectangle 49">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529090" y="6041362"/>
            <a:ext cx="683339" cy="365125"/>
          </a:xfrm>
        </p:spPr>
        <p:txBody>
          <a:bodyPr vert="horz" lIns="9144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2</a:t>
            </a:fld>
            <a:endParaRPr lang="en-US">
              <a:solidFill>
                <a:srgbClr val="FFFFFF"/>
              </a:solidFill>
            </a:endParaRPr>
          </a:p>
        </p:txBody>
      </p:sp>
      <p:graphicFrame>
        <p:nvGraphicFramePr>
          <p:cNvPr id="21" name="Content Placeholder 2">
            <a:extLst>
              <a:ext uri="{FF2B5EF4-FFF2-40B4-BE49-F238E27FC236}">
                <a16:creationId xmlns:a16="http://schemas.microsoft.com/office/drawing/2014/main" id="{77B8D139-5E2F-59AB-E589-EF029966DFE3}"/>
              </a:ext>
            </a:extLst>
          </p:cNvPr>
          <p:cNvGraphicFramePr/>
          <p:nvPr>
            <p:extLst>
              <p:ext uri="{D42A27DB-BD31-4B8C-83A1-F6EECF244321}">
                <p14:modId xmlns:p14="http://schemas.microsoft.com/office/powerpoint/2010/main" val="3609171504"/>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a:extLst>
              <a:ext uri="{FF2B5EF4-FFF2-40B4-BE49-F238E27FC236}">
                <a16:creationId xmlns:a16="http://schemas.microsoft.com/office/drawing/2014/main" id="{C0164362-7DB5-442D-9C24-70C4C0A4E42D}"/>
              </a:ext>
            </a:extLst>
          </p:cNvPr>
          <p:cNvSpPr/>
          <p:nvPr/>
        </p:nvSpPr>
        <p:spPr>
          <a:xfrm>
            <a:off x="4003203" y="1401332"/>
            <a:ext cx="5430011" cy="351434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8">
            <a:extLst>
              <a:ext uri="{FF2B5EF4-FFF2-40B4-BE49-F238E27FC236}">
                <a16:creationId xmlns:a16="http://schemas.microsoft.com/office/drawing/2014/main" id="{21F7E8C9-55BF-40A2-F1DD-42F147FD3474}"/>
              </a:ext>
            </a:extLst>
          </p:cNvPr>
          <p:cNvSpPr txBox="1"/>
          <p:nvPr/>
        </p:nvSpPr>
        <p:spPr>
          <a:xfrm>
            <a:off x="1186029" y="3157559"/>
            <a:ext cx="2179320" cy="11233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a:latin typeface="Carlito"/>
              <a:cs typeface="Carlito"/>
            </a:endParaRPr>
          </a:p>
        </p:txBody>
      </p:sp>
      <p:sp>
        <p:nvSpPr>
          <p:cNvPr id="8" name="object 6">
            <a:extLst>
              <a:ext uri="{FF2B5EF4-FFF2-40B4-BE49-F238E27FC236}">
                <a16:creationId xmlns:a16="http://schemas.microsoft.com/office/drawing/2014/main" id="{CA6782D5-8E2B-D08A-F9BB-5E7686D7054C}"/>
              </a:ext>
            </a:extLst>
          </p:cNvPr>
          <p:cNvSpPr txBox="1"/>
          <p:nvPr/>
        </p:nvSpPr>
        <p:spPr>
          <a:xfrm>
            <a:off x="1192225" y="5073330"/>
            <a:ext cx="8083909" cy="1514004"/>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20800"/>
              </a:lnSpc>
              <a:spcBef>
                <a:spcPts val="100"/>
              </a:spcBef>
            </a:pPr>
            <a:r>
              <a:rPr sz="1600" spc="-15" dirty="0">
                <a:latin typeface="Carlito"/>
                <a:cs typeface="Carlito"/>
              </a:rPr>
              <a:t>ES-L1 </a:t>
            </a:r>
            <a:r>
              <a:rPr sz="1600" spc="-20" dirty="0">
                <a:latin typeface="Carlito"/>
                <a:cs typeface="Carlito"/>
              </a:rPr>
              <a:t>(1), </a:t>
            </a:r>
            <a:r>
              <a:rPr sz="1600" spc="-25" dirty="0">
                <a:latin typeface="Carlito"/>
                <a:cs typeface="Carlito"/>
              </a:rPr>
              <a:t>GEO </a:t>
            </a:r>
            <a:r>
              <a:rPr sz="1600" spc="-20" dirty="0">
                <a:latin typeface="Carlito"/>
                <a:cs typeface="Carlito"/>
              </a:rPr>
              <a:t>(1), HEO </a:t>
            </a:r>
            <a:r>
              <a:rPr sz="1600" spc="-15" dirty="0">
                <a:latin typeface="Carlito"/>
                <a:cs typeface="Carlito"/>
              </a:rPr>
              <a:t>(1) </a:t>
            </a:r>
            <a:r>
              <a:rPr sz="1600" spc="-25" dirty="0">
                <a:latin typeface="Carlito"/>
                <a:cs typeface="Carlito"/>
              </a:rPr>
              <a:t>have </a:t>
            </a:r>
            <a:r>
              <a:rPr sz="1600" spc="-20" dirty="0">
                <a:latin typeface="Carlito"/>
                <a:cs typeface="Carlito"/>
              </a:rPr>
              <a:t>100% </a:t>
            </a:r>
            <a:r>
              <a:rPr sz="1600" spc="-15" dirty="0">
                <a:latin typeface="Carlito"/>
                <a:cs typeface="Carlito"/>
              </a:rPr>
              <a:t>success </a:t>
            </a:r>
            <a:r>
              <a:rPr sz="1600" spc="-40" dirty="0">
                <a:latin typeface="Carlito"/>
                <a:cs typeface="Carlito"/>
              </a:rPr>
              <a:t>rate </a:t>
            </a:r>
            <a:r>
              <a:rPr sz="1600" spc="-15" dirty="0">
                <a:latin typeface="Carlito"/>
                <a:cs typeface="Carlito"/>
              </a:rPr>
              <a:t>(sample </a:t>
            </a:r>
            <a:r>
              <a:rPr sz="1600" spc="-20" dirty="0">
                <a:latin typeface="Carlito"/>
                <a:cs typeface="Carlito"/>
              </a:rPr>
              <a:t>sizes </a:t>
            </a:r>
            <a:r>
              <a:rPr sz="1600" spc="-5" dirty="0">
                <a:latin typeface="Carlito"/>
                <a:cs typeface="Carlito"/>
              </a:rPr>
              <a:t>in </a:t>
            </a:r>
            <a:r>
              <a:rPr sz="1600" spc="-20" dirty="0">
                <a:latin typeface="Carlito"/>
                <a:cs typeface="Carlito"/>
              </a:rPr>
              <a:t>parenthesis)</a:t>
            </a:r>
            <a:r>
              <a:rPr lang="en-US" sz="1600" spc="-20" dirty="0">
                <a:latin typeface="Carlito"/>
                <a:cs typeface="Carlito"/>
              </a:rPr>
              <a:t> </a:t>
            </a:r>
            <a:r>
              <a:rPr sz="1600" spc="-20" dirty="0">
                <a:latin typeface="Carlito"/>
                <a:cs typeface="Carlito"/>
              </a:rPr>
              <a:t> </a:t>
            </a:r>
            <a:r>
              <a:rPr sz="1600" spc="-10" dirty="0">
                <a:latin typeface="Carlito"/>
                <a:cs typeface="Carlito"/>
              </a:rPr>
              <a:t>SSO </a:t>
            </a:r>
            <a:r>
              <a:rPr sz="1600" spc="-15" dirty="0">
                <a:latin typeface="Carlito"/>
                <a:cs typeface="Carlito"/>
              </a:rPr>
              <a:t>(5) </a:t>
            </a:r>
            <a:r>
              <a:rPr sz="1600" spc="-5" dirty="0">
                <a:latin typeface="Carlito"/>
                <a:cs typeface="Carlito"/>
              </a:rPr>
              <a:t>has </a:t>
            </a:r>
            <a:r>
              <a:rPr sz="1600" spc="-20" dirty="0">
                <a:latin typeface="Carlito"/>
                <a:cs typeface="Carlito"/>
              </a:rPr>
              <a:t>100% </a:t>
            </a:r>
            <a:r>
              <a:rPr sz="1600" spc="-10" dirty="0">
                <a:latin typeface="Carlito"/>
                <a:cs typeface="Carlito"/>
              </a:rPr>
              <a:t>success</a:t>
            </a:r>
            <a:r>
              <a:rPr sz="1600" spc="45" dirty="0">
                <a:latin typeface="Carlito"/>
                <a:cs typeface="Carlito"/>
              </a:rPr>
              <a:t> </a:t>
            </a:r>
            <a:r>
              <a:rPr sz="1600" spc="-40" dirty="0">
                <a:latin typeface="Carlito"/>
                <a:cs typeface="Carlito"/>
              </a:rPr>
              <a:t>rate</a:t>
            </a:r>
            <a:endParaRPr lang="en-US" sz="1600">
              <a:latin typeface="Carlito"/>
              <a:cs typeface="Carlito"/>
            </a:endParaRPr>
          </a:p>
          <a:p>
            <a:pPr marL="12700">
              <a:lnSpc>
                <a:spcPct val="100000"/>
              </a:lnSpc>
              <a:spcBef>
                <a:spcPts val="250"/>
              </a:spcBef>
            </a:pPr>
            <a:r>
              <a:rPr sz="1600" spc="-25" dirty="0">
                <a:latin typeface="Carlito"/>
                <a:cs typeface="Carlito"/>
              </a:rPr>
              <a:t>VLEO </a:t>
            </a:r>
            <a:r>
              <a:rPr sz="1600" spc="-20" dirty="0">
                <a:latin typeface="Carlito"/>
                <a:cs typeface="Carlito"/>
              </a:rPr>
              <a:t>(14) </a:t>
            </a:r>
            <a:r>
              <a:rPr sz="1600" spc="-5" dirty="0">
                <a:latin typeface="Carlito"/>
                <a:cs typeface="Carlito"/>
              </a:rPr>
              <a:t>has </a:t>
            </a:r>
            <a:r>
              <a:rPr sz="1600" spc="-20" dirty="0">
                <a:latin typeface="Carlito"/>
                <a:cs typeface="Carlito"/>
              </a:rPr>
              <a:t>decent </a:t>
            </a:r>
            <a:r>
              <a:rPr sz="1600" spc="-15" dirty="0">
                <a:latin typeface="Carlito"/>
                <a:cs typeface="Carlito"/>
              </a:rPr>
              <a:t>success </a:t>
            </a:r>
            <a:r>
              <a:rPr sz="1600" spc="-40" dirty="0">
                <a:latin typeface="Carlito"/>
                <a:cs typeface="Carlito"/>
              </a:rPr>
              <a:t>rate </a:t>
            </a:r>
            <a:r>
              <a:rPr sz="1600" spc="-5" dirty="0">
                <a:latin typeface="Carlito"/>
                <a:cs typeface="Carlito"/>
              </a:rPr>
              <a:t>and</a:t>
            </a:r>
            <a:r>
              <a:rPr sz="1600" spc="150" dirty="0">
                <a:latin typeface="Carlito"/>
                <a:cs typeface="Carlito"/>
              </a:rPr>
              <a:t> </a:t>
            </a:r>
            <a:r>
              <a:rPr sz="1600" spc="-25" dirty="0">
                <a:latin typeface="Carlito"/>
                <a:cs typeface="Carlito"/>
              </a:rPr>
              <a:t>attempts</a:t>
            </a:r>
            <a:endParaRPr sz="1600">
              <a:latin typeface="Carlito"/>
              <a:cs typeface="Carlito"/>
            </a:endParaRPr>
          </a:p>
          <a:p>
            <a:pPr marL="12700">
              <a:lnSpc>
                <a:spcPct val="100000"/>
              </a:lnSpc>
              <a:spcBef>
                <a:spcPts val="395"/>
              </a:spcBef>
            </a:pPr>
            <a:r>
              <a:rPr sz="1600" spc="-5" dirty="0">
                <a:latin typeface="Carlito"/>
                <a:cs typeface="Carlito"/>
              </a:rPr>
              <a:t>SO </a:t>
            </a:r>
            <a:r>
              <a:rPr sz="1600" spc="-15" dirty="0">
                <a:latin typeface="Carlito"/>
                <a:cs typeface="Carlito"/>
              </a:rPr>
              <a:t>(1) </a:t>
            </a:r>
            <a:r>
              <a:rPr sz="1600" spc="-5" dirty="0">
                <a:latin typeface="Carlito"/>
                <a:cs typeface="Carlito"/>
              </a:rPr>
              <a:t>has </a:t>
            </a:r>
            <a:r>
              <a:rPr sz="1600" spc="-15" dirty="0">
                <a:latin typeface="Carlito"/>
                <a:cs typeface="Carlito"/>
              </a:rPr>
              <a:t>0% success</a:t>
            </a:r>
            <a:r>
              <a:rPr sz="1600" spc="85" dirty="0">
                <a:latin typeface="Carlito"/>
                <a:cs typeface="Carlito"/>
              </a:rPr>
              <a:t> </a:t>
            </a:r>
            <a:r>
              <a:rPr sz="1600" spc="-40" dirty="0">
                <a:latin typeface="Carlito"/>
                <a:cs typeface="Carlito"/>
              </a:rPr>
              <a:t>rate</a:t>
            </a:r>
            <a:endParaRPr sz="1600">
              <a:latin typeface="Carlito"/>
              <a:cs typeface="Carlito"/>
            </a:endParaRPr>
          </a:p>
          <a:p>
            <a:pPr marL="12700">
              <a:lnSpc>
                <a:spcPct val="100000"/>
              </a:lnSpc>
              <a:spcBef>
                <a:spcPts val="565"/>
              </a:spcBef>
            </a:pPr>
            <a:r>
              <a:rPr sz="1600" spc="-40" dirty="0">
                <a:latin typeface="Carlito"/>
                <a:cs typeface="Carlito"/>
              </a:rPr>
              <a:t>GTO </a:t>
            </a:r>
            <a:r>
              <a:rPr sz="1600" spc="-20" dirty="0">
                <a:latin typeface="Carlito"/>
                <a:cs typeface="Carlito"/>
              </a:rPr>
              <a:t>(27) </a:t>
            </a:r>
            <a:r>
              <a:rPr sz="1600" spc="-5" dirty="0">
                <a:latin typeface="Carlito"/>
                <a:cs typeface="Carlito"/>
              </a:rPr>
              <a:t>has the </a:t>
            </a:r>
            <a:r>
              <a:rPr sz="1600" spc="-20" dirty="0">
                <a:latin typeface="Carlito"/>
                <a:cs typeface="Carlito"/>
              </a:rPr>
              <a:t>around 50% </a:t>
            </a:r>
            <a:r>
              <a:rPr sz="1600" spc="-15" dirty="0">
                <a:latin typeface="Carlito"/>
                <a:cs typeface="Carlito"/>
              </a:rPr>
              <a:t>success </a:t>
            </a:r>
            <a:r>
              <a:rPr sz="1600" spc="-40" dirty="0">
                <a:latin typeface="Carlito"/>
                <a:cs typeface="Carlito"/>
              </a:rPr>
              <a:t>rate </a:t>
            </a:r>
            <a:r>
              <a:rPr sz="1600" spc="-15" dirty="0">
                <a:latin typeface="Carlito"/>
                <a:cs typeface="Carlito"/>
              </a:rPr>
              <a:t>but </a:t>
            </a:r>
            <a:r>
              <a:rPr sz="1600" spc="-20" dirty="0">
                <a:latin typeface="Carlito"/>
                <a:cs typeface="Carlito"/>
              </a:rPr>
              <a:t>largest</a:t>
            </a:r>
            <a:r>
              <a:rPr sz="1600" spc="225" dirty="0">
                <a:latin typeface="Carlito"/>
                <a:cs typeface="Carlito"/>
              </a:rPr>
              <a:t> </a:t>
            </a:r>
            <a:r>
              <a:rPr sz="1600" spc="-5" dirty="0">
                <a:latin typeface="Carlito"/>
                <a:cs typeface="Carlito"/>
              </a:rPr>
              <a:t>sample</a:t>
            </a:r>
            <a:endParaRPr sz="160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6">
            <a:extLst>
              <a:ext uri="{FF2B5EF4-FFF2-40B4-BE49-F238E27FC236}">
                <a16:creationId xmlns:a16="http://schemas.microsoft.com/office/drawing/2014/main" id="{25A70930-43BA-7CC4-335E-115802039786}"/>
              </a:ext>
            </a:extLst>
          </p:cNvPr>
          <p:cNvSpPr txBox="1"/>
          <p:nvPr/>
        </p:nvSpPr>
        <p:spPr>
          <a:xfrm>
            <a:off x="1060599" y="4975197"/>
            <a:ext cx="8640445" cy="1489639"/>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3950970">
              <a:lnSpc>
                <a:spcPct val="121200"/>
              </a:lnSpc>
              <a:spcBef>
                <a:spcPts val="100"/>
              </a:spcBef>
            </a:pPr>
            <a:r>
              <a:rPr sz="1600" spc="-15" dirty="0">
                <a:latin typeface="Carlito"/>
                <a:cs typeface="Carlito"/>
              </a:rPr>
              <a:t>Launch Orbit </a:t>
            </a:r>
            <a:r>
              <a:rPr sz="1600" spc="-25" dirty="0">
                <a:latin typeface="Carlito"/>
                <a:cs typeface="Carlito"/>
              </a:rPr>
              <a:t>preferences </a:t>
            </a:r>
            <a:r>
              <a:rPr sz="1600" spc="-5" dirty="0">
                <a:latin typeface="Carlito"/>
                <a:cs typeface="Carlito"/>
              </a:rPr>
              <a:t>changed </a:t>
            </a:r>
            <a:r>
              <a:rPr sz="1600" spc="-20" dirty="0">
                <a:latin typeface="Carlito"/>
                <a:cs typeface="Carlito"/>
              </a:rPr>
              <a:t>over </a:t>
            </a:r>
            <a:r>
              <a:rPr sz="1600" spc="-10" dirty="0">
                <a:latin typeface="Carlito"/>
                <a:cs typeface="Carlito"/>
              </a:rPr>
              <a:t>Flight </a:t>
            </a:r>
            <a:r>
              <a:rPr sz="1600" spc="-50" dirty="0">
                <a:latin typeface="Carlito"/>
                <a:cs typeface="Carlito"/>
              </a:rPr>
              <a:t>Number.</a:t>
            </a:r>
            <a:r>
              <a:rPr lang="en-US" sz="1600" spc="-50" dirty="0">
                <a:latin typeface="Carlito"/>
                <a:cs typeface="Carlito"/>
              </a:rPr>
              <a:t> </a:t>
            </a:r>
            <a:r>
              <a:rPr sz="1600" spc="-50" dirty="0">
                <a:latin typeface="Carlito"/>
                <a:cs typeface="Carlito"/>
              </a:rPr>
              <a:t> </a:t>
            </a:r>
            <a:r>
              <a:rPr sz="1600" spc="-15" dirty="0">
                <a:latin typeface="Carlito"/>
                <a:cs typeface="Carlito"/>
              </a:rPr>
              <a:t>Launch </a:t>
            </a:r>
            <a:r>
              <a:rPr sz="1600" spc="-25" dirty="0">
                <a:latin typeface="Carlito"/>
                <a:cs typeface="Carlito"/>
              </a:rPr>
              <a:t>Outcome </a:t>
            </a:r>
            <a:r>
              <a:rPr sz="1600" spc="-15" dirty="0">
                <a:latin typeface="Carlito"/>
                <a:cs typeface="Carlito"/>
              </a:rPr>
              <a:t>seems to </a:t>
            </a:r>
            <a:r>
              <a:rPr sz="1600" spc="-25" dirty="0">
                <a:latin typeface="Carlito"/>
                <a:cs typeface="Carlito"/>
              </a:rPr>
              <a:t>correlate </a:t>
            </a:r>
            <a:r>
              <a:rPr sz="1600" spc="-5" dirty="0">
                <a:latin typeface="Carlito"/>
                <a:cs typeface="Carlito"/>
              </a:rPr>
              <a:t>with this</a:t>
            </a:r>
            <a:r>
              <a:rPr sz="1600" spc="120" dirty="0">
                <a:latin typeface="Carlito"/>
                <a:cs typeface="Carlito"/>
              </a:rPr>
              <a:t> </a:t>
            </a:r>
            <a:r>
              <a:rPr sz="1600" spc="-25" dirty="0">
                <a:latin typeface="Carlito"/>
                <a:cs typeface="Carlito"/>
              </a:rPr>
              <a:t>preference.</a:t>
            </a:r>
            <a:endParaRPr lang="en-US" sz="1600">
              <a:latin typeface="Carlito"/>
              <a:cs typeface="Carlito"/>
            </a:endParaRPr>
          </a:p>
          <a:p>
            <a:pPr marL="12700" marR="5080">
              <a:lnSpc>
                <a:spcPts val="2330"/>
              </a:lnSpc>
              <a:spcBef>
                <a:spcPts val="135"/>
              </a:spcBef>
            </a:pPr>
            <a:r>
              <a:rPr sz="1600" spc="-15" dirty="0">
                <a:latin typeface="Carlito"/>
                <a:cs typeface="Carlito"/>
              </a:rPr>
              <a:t>SpaceX </a:t>
            </a:r>
            <a:r>
              <a:rPr sz="1600" spc="-20" dirty="0">
                <a:latin typeface="Carlito"/>
                <a:cs typeface="Carlito"/>
              </a:rPr>
              <a:t>started </a:t>
            </a:r>
            <a:r>
              <a:rPr sz="1600" spc="-5" dirty="0">
                <a:latin typeface="Carlito"/>
                <a:cs typeface="Carlito"/>
              </a:rPr>
              <a:t>with </a:t>
            </a:r>
            <a:r>
              <a:rPr sz="1600" spc="-25" dirty="0">
                <a:latin typeface="Carlito"/>
                <a:cs typeface="Carlito"/>
              </a:rPr>
              <a:t>LEO </a:t>
            </a:r>
            <a:r>
              <a:rPr sz="1600" spc="-5" dirty="0">
                <a:latin typeface="Carlito"/>
                <a:cs typeface="Carlito"/>
              </a:rPr>
              <a:t>orbits which </a:t>
            </a:r>
            <a:r>
              <a:rPr sz="1600" spc="-20" dirty="0">
                <a:latin typeface="Carlito"/>
                <a:cs typeface="Carlito"/>
              </a:rPr>
              <a:t>saw </a:t>
            </a:r>
            <a:r>
              <a:rPr sz="1600" spc="-25" dirty="0">
                <a:latin typeface="Carlito"/>
                <a:cs typeface="Carlito"/>
              </a:rPr>
              <a:t>moderate </a:t>
            </a:r>
            <a:r>
              <a:rPr sz="1600" spc="-15" dirty="0">
                <a:latin typeface="Carlito"/>
                <a:cs typeface="Carlito"/>
              </a:rPr>
              <a:t>success </a:t>
            </a:r>
            <a:r>
              <a:rPr sz="1600" spc="-25" dirty="0">
                <a:latin typeface="Carlito"/>
                <a:cs typeface="Carlito"/>
              </a:rPr>
              <a:t>LEO </a:t>
            </a:r>
            <a:r>
              <a:rPr sz="1600" spc="-5" dirty="0">
                <a:latin typeface="Carlito"/>
                <a:cs typeface="Carlito"/>
              </a:rPr>
              <a:t>and </a:t>
            </a:r>
            <a:r>
              <a:rPr sz="1600" spc="-25" dirty="0">
                <a:latin typeface="Carlito"/>
                <a:cs typeface="Carlito"/>
              </a:rPr>
              <a:t>returned </a:t>
            </a:r>
            <a:r>
              <a:rPr sz="1600" spc="-15" dirty="0">
                <a:latin typeface="Carlito"/>
                <a:cs typeface="Carlito"/>
              </a:rPr>
              <a:t>to </a:t>
            </a:r>
            <a:r>
              <a:rPr sz="1600" spc="-25" dirty="0">
                <a:latin typeface="Carlito"/>
                <a:cs typeface="Carlito"/>
              </a:rPr>
              <a:t>VLEO </a:t>
            </a:r>
            <a:r>
              <a:rPr sz="1600" dirty="0">
                <a:latin typeface="Carlito"/>
                <a:cs typeface="Carlito"/>
              </a:rPr>
              <a:t>in </a:t>
            </a:r>
            <a:r>
              <a:rPr sz="1600" spc="-25" dirty="0">
                <a:latin typeface="Carlito"/>
                <a:cs typeface="Carlito"/>
              </a:rPr>
              <a:t>recent </a:t>
            </a:r>
            <a:r>
              <a:rPr sz="1600" spc="-5" dirty="0">
                <a:latin typeface="Carlito"/>
                <a:cs typeface="Carlito"/>
              </a:rPr>
              <a:t>launches</a:t>
            </a:r>
            <a:r>
              <a:rPr lang="en-US" sz="1600" spc="-5" dirty="0">
                <a:latin typeface="Carlito"/>
                <a:cs typeface="Carlito"/>
              </a:rPr>
              <a:t> </a:t>
            </a:r>
            <a:r>
              <a:rPr sz="1600" spc="-5" dirty="0">
                <a:latin typeface="Carlito"/>
                <a:cs typeface="Carlito"/>
              </a:rPr>
              <a:t> </a:t>
            </a:r>
            <a:r>
              <a:rPr sz="1600" spc="-15" dirty="0">
                <a:latin typeface="Carlito"/>
                <a:cs typeface="Carlito"/>
              </a:rPr>
              <a:t>SpaceX </a:t>
            </a:r>
            <a:r>
              <a:rPr sz="1600" spc="-20" dirty="0">
                <a:latin typeface="Carlito"/>
                <a:cs typeface="Carlito"/>
              </a:rPr>
              <a:t>appears </a:t>
            </a:r>
            <a:r>
              <a:rPr sz="1600" spc="-15" dirty="0">
                <a:latin typeface="Carlito"/>
                <a:cs typeface="Carlito"/>
              </a:rPr>
              <a:t>to </a:t>
            </a:r>
            <a:r>
              <a:rPr sz="1600" spc="-25" dirty="0">
                <a:latin typeface="Carlito"/>
                <a:cs typeface="Carlito"/>
              </a:rPr>
              <a:t>perform better </a:t>
            </a:r>
            <a:r>
              <a:rPr sz="1600" dirty="0">
                <a:latin typeface="Carlito"/>
                <a:cs typeface="Carlito"/>
              </a:rPr>
              <a:t>in </a:t>
            </a:r>
            <a:r>
              <a:rPr sz="1600" spc="-20" dirty="0">
                <a:latin typeface="Carlito"/>
                <a:cs typeface="Carlito"/>
              </a:rPr>
              <a:t>lower </a:t>
            </a:r>
            <a:r>
              <a:rPr sz="1600" spc="-5" dirty="0">
                <a:latin typeface="Carlito"/>
                <a:cs typeface="Carlito"/>
              </a:rPr>
              <a:t>orbits or </a:t>
            </a:r>
            <a:r>
              <a:rPr sz="1600" spc="-20" dirty="0">
                <a:latin typeface="Carlito"/>
                <a:cs typeface="Carlito"/>
              </a:rPr>
              <a:t>Sun-synchronous</a:t>
            </a:r>
            <a:r>
              <a:rPr sz="1600" spc="275" dirty="0">
                <a:latin typeface="Carlito"/>
                <a:cs typeface="Carlito"/>
              </a:rPr>
              <a:t> </a:t>
            </a:r>
            <a:r>
              <a:rPr sz="1600" spc="-5" dirty="0">
                <a:latin typeface="Carlito"/>
                <a:cs typeface="Carlito"/>
              </a:rPr>
              <a:t>orbits</a:t>
            </a:r>
            <a:endParaRPr sz="1600">
              <a:latin typeface="Carlito"/>
              <a:cs typeface="Carlito"/>
            </a:endParaRPr>
          </a:p>
        </p:txBody>
      </p:sp>
      <p:sp>
        <p:nvSpPr>
          <p:cNvPr id="7" name="object 8">
            <a:extLst>
              <a:ext uri="{FF2B5EF4-FFF2-40B4-BE49-F238E27FC236}">
                <a16:creationId xmlns:a16="http://schemas.microsoft.com/office/drawing/2014/main" id="{06BA65BE-B1DF-BA76-9092-564A5BFE6999}"/>
              </a:ext>
            </a:extLst>
          </p:cNvPr>
          <p:cNvSpPr txBox="1"/>
          <p:nvPr/>
        </p:nvSpPr>
        <p:spPr>
          <a:xfrm>
            <a:off x="845105" y="4317439"/>
            <a:ext cx="5862320" cy="26924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
        <p:nvSpPr>
          <p:cNvPr id="8" name="object 7">
            <a:extLst>
              <a:ext uri="{FF2B5EF4-FFF2-40B4-BE49-F238E27FC236}">
                <a16:creationId xmlns:a16="http://schemas.microsoft.com/office/drawing/2014/main" id="{953BE162-C1B7-D09D-CD8E-7AD6FDB1D63D}"/>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6">
            <a:extLst>
              <a:ext uri="{FF2B5EF4-FFF2-40B4-BE49-F238E27FC236}">
                <a16:creationId xmlns:a16="http://schemas.microsoft.com/office/drawing/2014/main" id="{B7A08F0D-B4C3-3794-B4FB-AC55E04285AA}"/>
              </a:ext>
            </a:extLst>
          </p:cNvPr>
          <p:cNvSpPr txBox="1"/>
          <p:nvPr/>
        </p:nvSpPr>
        <p:spPr>
          <a:xfrm>
            <a:off x="1118108" y="5044185"/>
            <a:ext cx="7989570" cy="909955"/>
          </a:xfrm>
          <a:prstGeom prst="rect">
            <a:avLst/>
          </a:prstGeom>
        </p:spPr>
        <p:txBody>
          <a:bodyPr vert="horz" wrap="square" lIns="0" tIns="628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lang="en-US" sz="160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a:t>
            </a:r>
            <a:r>
              <a:rPr sz="1600" spc="-5" dirty="0">
                <a:solidFill>
                  <a:srgbClr val="FFFFFF"/>
                </a:solidFill>
                <a:latin typeface="Carlito"/>
                <a:cs typeface="Carlito"/>
              </a:rPr>
              <a:t> the</a:t>
            </a:r>
            <a:r>
              <a:rPr sz="1600" spc="85" dirty="0">
                <a:solidFill>
                  <a:srgbClr val="FFFFFF"/>
                </a:solidFill>
                <a:latin typeface="Carlito"/>
                <a:cs typeface="Carlito"/>
              </a:rPr>
              <a:t> </a:t>
            </a:r>
            <a:r>
              <a:rPr sz="1600" spc="-25" dirty="0">
                <a:solidFill>
                  <a:srgbClr val="FFFFFF"/>
                </a:solidFill>
                <a:latin typeface="Carlito"/>
                <a:cs typeface="Carlito"/>
              </a:rPr>
              <a:t>range</a:t>
            </a:r>
            <a:endParaRPr sz="1600">
              <a:latin typeface="Carlito"/>
              <a:cs typeface="Carlito"/>
            </a:endParaRPr>
          </a:p>
        </p:txBody>
      </p:sp>
      <p:sp>
        <p:nvSpPr>
          <p:cNvPr id="7" name="object 7">
            <a:extLst>
              <a:ext uri="{FF2B5EF4-FFF2-40B4-BE49-F238E27FC236}">
                <a16:creationId xmlns:a16="http://schemas.microsoft.com/office/drawing/2014/main" id="{4AA2D422-C466-77AA-80E9-531D3CA36E6D}"/>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a:extLst>
              <a:ext uri="{FF2B5EF4-FFF2-40B4-BE49-F238E27FC236}">
                <a16:creationId xmlns:a16="http://schemas.microsoft.com/office/drawing/2014/main" id="{6B7E7CB0-9C4A-96B1-3E0C-5E8DC65C02CD}"/>
              </a:ext>
            </a:extLst>
          </p:cNvPr>
          <p:cNvSpPr txBox="1"/>
          <p:nvPr/>
        </p:nvSpPr>
        <p:spPr>
          <a:xfrm>
            <a:off x="902614" y="4346194"/>
            <a:ext cx="5862320" cy="26924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6">
            <a:extLst>
              <a:ext uri="{FF2B5EF4-FFF2-40B4-BE49-F238E27FC236}">
                <a16:creationId xmlns:a16="http://schemas.microsoft.com/office/drawing/2014/main" id="{80553709-9447-9472-0E2A-AD1F8BA3A6BA}"/>
              </a:ext>
            </a:extLst>
          </p:cNvPr>
          <p:cNvSpPr txBox="1"/>
          <p:nvPr/>
        </p:nvSpPr>
        <p:spPr>
          <a:xfrm>
            <a:off x="1449189" y="5131952"/>
            <a:ext cx="5963513" cy="608500"/>
          </a:xfrm>
          <a:prstGeom prst="rect">
            <a:avLst/>
          </a:prstGeom>
        </p:spPr>
        <p:txBody>
          <a:bodyPr vert="horz" wrap="square" lIns="0" tIns="6413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505"/>
              </a:spcBef>
            </a:pPr>
            <a:r>
              <a:rPr sz="1600" spc="-15" dirty="0">
                <a:latin typeface="Carlito"/>
                <a:cs typeface="Carlito"/>
              </a:rPr>
              <a:t>Success </a:t>
            </a:r>
            <a:r>
              <a:rPr sz="1600" spc="-20" dirty="0">
                <a:latin typeface="Carlito"/>
                <a:cs typeface="Carlito"/>
              </a:rPr>
              <a:t>generally </a:t>
            </a:r>
            <a:r>
              <a:rPr sz="1600" spc="-10" dirty="0">
                <a:latin typeface="Carlito"/>
                <a:cs typeface="Carlito"/>
              </a:rPr>
              <a:t>increases </a:t>
            </a:r>
            <a:r>
              <a:rPr sz="1600" spc="-20" dirty="0">
                <a:latin typeface="Carlito"/>
                <a:cs typeface="Carlito"/>
              </a:rPr>
              <a:t>over </a:t>
            </a:r>
            <a:r>
              <a:rPr sz="1600" spc="-5" dirty="0">
                <a:latin typeface="Carlito"/>
                <a:cs typeface="Carlito"/>
              </a:rPr>
              <a:t>time since </a:t>
            </a:r>
            <a:r>
              <a:rPr sz="1600" spc="-20" dirty="0">
                <a:latin typeface="Carlito"/>
                <a:cs typeface="Carlito"/>
              </a:rPr>
              <a:t>2013 </a:t>
            </a:r>
            <a:r>
              <a:rPr sz="1600" spc="-5" dirty="0">
                <a:latin typeface="Carlito"/>
                <a:cs typeface="Carlito"/>
              </a:rPr>
              <a:t>with a </a:t>
            </a:r>
            <a:r>
              <a:rPr sz="1600" spc="-10" dirty="0">
                <a:latin typeface="Carlito"/>
                <a:cs typeface="Carlito"/>
              </a:rPr>
              <a:t>slight </a:t>
            </a:r>
            <a:r>
              <a:rPr sz="1600" spc="-5" dirty="0">
                <a:latin typeface="Carlito"/>
                <a:cs typeface="Carlito"/>
              </a:rPr>
              <a:t>dip </a:t>
            </a:r>
            <a:r>
              <a:rPr sz="1600" dirty="0">
                <a:latin typeface="Carlito"/>
                <a:cs typeface="Carlito"/>
              </a:rPr>
              <a:t>in</a:t>
            </a:r>
            <a:r>
              <a:rPr sz="1600" spc="55" dirty="0">
                <a:latin typeface="Carlito"/>
                <a:cs typeface="Carlito"/>
              </a:rPr>
              <a:t> </a:t>
            </a:r>
            <a:r>
              <a:rPr sz="1600" spc="-25" dirty="0">
                <a:latin typeface="Carlito"/>
                <a:cs typeface="Carlito"/>
              </a:rPr>
              <a:t>2018</a:t>
            </a:r>
            <a:endParaRPr lang="en-US" sz="1600">
              <a:latin typeface="Carlito"/>
              <a:cs typeface="Carlito"/>
            </a:endParaRPr>
          </a:p>
          <a:p>
            <a:pPr marL="12700">
              <a:lnSpc>
                <a:spcPct val="100000"/>
              </a:lnSpc>
              <a:spcBef>
                <a:spcPts val="405"/>
              </a:spcBef>
            </a:pPr>
            <a:r>
              <a:rPr sz="1600" spc="-20" dirty="0">
                <a:latin typeface="Carlito"/>
                <a:cs typeface="Carlito"/>
              </a:rPr>
              <a:t>Success </a:t>
            </a:r>
            <a:r>
              <a:rPr sz="1600" dirty="0">
                <a:latin typeface="Carlito"/>
                <a:cs typeface="Carlito"/>
              </a:rPr>
              <a:t>in </a:t>
            </a:r>
            <a:r>
              <a:rPr sz="1600" spc="-25" dirty="0">
                <a:latin typeface="Carlito"/>
                <a:cs typeface="Carlito"/>
              </a:rPr>
              <a:t>recent years </a:t>
            </a:r>
            <a:r>
              <a:rPr sz="1600" spc="-15" dirty="0">
                <a:latin typeface="Carlito"/>
                <a:cs typeface="Carlito"/>
              </a:rPr>
              <a:t>at </a:t>
            </a:r>
            <a:r>
              <a:rPr sz="1600" spc="-20" dirty="0">
                <a:latin typeface="Carlito"/>
                <a:cs typeface="Carlito"/>
              </a:rPr>
              <a:t>around</a:t>
            </a:r>
            <a:r>
              <a:rPr sz="1600" spc="90" dirty="0">
                <a:latin typeface="Carlito"/>
                <a:cs typeface="Carlito"/>
              </a:rPr>
              <a:t> </a:t>
            </a:r>
            <a:r>
              <a:rPr sz="1600" spc="-25" dirty="0">
                <a:latin typeface="Carlito"/>
                <a:cs typeface="Carlito"/>
              </a:rPr>
              <a:t>80%</a:t>
            </a:r>
            <a:endParaRPr sz="1600">
              <a:latin typeface="Carlito"/>
              <a:cs typeface="Carlito"/>
            </a:endParaRPr>
          </a:p>
        </p:txBody>
      </p:sp>
      <p:sp>
        <p:nvSpPr>
          <p:cNvPr id="7" name="object 7">
            <a:extLst>
              <a:ext uri="{FF2B5EF4-FFF2-40B4-BE49-F238E27FC236}">
                <a16:creationId xmlns:a16="http://schemas.microsoft.com/office/drawing/2014/main" id="{44BD7769-62E1-3D9D-AC60-6E2CEEADD4C2}"/>
              </a:ext>
            </a:extLst>
          </p:cNvPr>
          <p:cNvSpPr/>
          <p:nvPr/>
        </p:nvSpPr>
        <p:spPr>
          <a:xfrm>
            <a:off x="1400326" y="1426866"/>
            <a:ext cx="4565904" cy="304952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a:extLst>
              <a:ext uri="{FF2B5EF4-FFF2-40B4-BE49-F238E27FC236}">
                <a16:creationId xmlns:a16="http://schemas.microsoft.com/office/drawing/2014/main" id="{D4C8BA4D-8C03-F9CC-46F2-D975265E7F5D}"/>
              </a:ext>
            </a:extLst>
          </p:cNvPr>
          <p:cNvSpPr txBox="1"/>
          <p:nvPr/>
        </p:nvSpPr>
        <p:spPr>
          <a:xfrm>
            <a:off x="6627823" y="3425793"/>
            <a:ext cx="1974214" cy="51308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2">
            <a:extLst>
              <a:ext uri="{FF2B5EF4-FFF2-40B4-BE49-F238E27FC236}">
                <a16:creationId xmlns:a16="http://schemas.microsoft.com/office/drawing/2014/main" id="{D9B75032-06B8-05CA-EC0C-066BC35099E2}"/>
              </a:ext>
            </a:extLst>
          </p:cNvPr>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4">
            <a:extLst>
              <a:ext uri="{FF2B5EF4-FFF2-40B4-BE49-F238E27FC236}">
                <a16:creationId xmlns:a16="http://schemas.microsoft.com/office/drawing/2014/main" id="{9AC4AAD0-49A1-C1BD-1F77-F5612BA79385}"/>
              </a:ext>
            </a:extLst>
          </p:cNvPr>
          <p:cNvSpPr txBox="1"/>
          <p:nvPr/>
        </p:nvSpPr>
        <p:spPr>
          <a:xfrm>
            <a:off x="4725415" y="1810867"/>
            <a:ext cx="6174740" cy="2526665"/>
          </a:xfrm>
          <a:prstGeom prst="rect">
            <a:avLst/>
          </a:prstGeom>
        </p:spPr>
        <p:txBody>
          <a:bodyPr vert="horz" wrap="square" lIns="0" tIns="1651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a:latin typeface="Carlito"/>
              <a:cs typeface="Carlito"/>
            </a:endParaRPr>
          </a:p>
        </p:txBody>
      </p:sp>
      <p:sp>
        <p:nvSpPr>
          <p:cNvPr id="8" name="object 5">
            <a:extLst>
              <a:ext uri="{FF2B5EF4-FFF2-40B4-BE49-F238E27FC236}">
                <a16:creationId xmlns:a16="http://schemas.microsoft.com/office/drawing/2014/main" id="{C1F27993-884E-1902-E789-C26438049101}"/>
              </a:ext>
            </a:extLst>
          </p:cNvPr>
          <p:cNvSpPr/>
          <p:nvPr/>
        </p:nvSpPr>
        <p:spPr>
          <a:xfrm>
            <a:off x="765680" y="1923891"/>
            <a:ext cx="3651533" cy="325184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4">
            <a:extLst>
              <a:ext uri="{FF2B5EF4-FFF2-40B4-BE49-F238E27FC236}">
                <a16:creationId xmlns:a16="http://schemas.microsoft.com/office/drawing/2014/main" id="{5FD246CC-A079-063E-13A8-0D3B016B05BF}"/>
              </a:ext>
            </a:extLst>
          </p:cNvPr>
          <p:cNvSpPr txBox="1"/>
          <p:nvPr/>
        </p:nvSpPr>
        <p:spPr>
          <a:xfrm>
            <a:off x="9226593" y="2469007"/>
            <a:ext cx="1952707" cy="1458733"/>
          </a:xfrm>
          <a:prstGeom prst="rect">
            <a:avLst/>
          </a:prstGeom>
        </p:spPr>
        <p:txBody>
          <a:bodyPr vert="horz" wrap="square" lIns="0" tIns="476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a:latin typeface="Carlito"/>
              <a:cs typeface="Carlito"/>
            </a:endParaRPr>
          </a:p>
        </p:txBody>
      </p:sp>
      <p:sp>
        <p:nvSpPr>
          <p:cNvPr id="7" name="object 5">
            <a:extLst>
              <a:ext uri="{FF2B5EF4-FFF2-40B4-BE49-F238E27FC236}">
                <a16:creationId xmlns:a16="http://schemas.microsoft.com/office/drawing/2014/main" id="{C8DDBF90-0E68-C729-5F2E-B5DBE9B68AE5}"/>
              </a:ext>
            </a:extLst>
          </p:cNvPr>
          <p:cNvSpPr/>
          <p:nvPr/>
        </p:nvSpPr>
        <p:spPr>
          <a:xfrm>
            <a:off x="355668" y="1853183"/>
            <a:ext cx="8789856" cy="3647765"/>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4">
            <a:extLst>
              <a:ext uri="{FF2B5EF4-FFF2-40B4-BE49-F238E27FC236}">
                <a16:creationId xmlns:a16="http://schemas.microsoft.com/office/drawing/2014/main" id="{824D5748-492F-FE22-E787-47D4026FC90A}"/>
              </a:ext>
            </a:extLst>
          </p:cNvPr>
          <p:cNvSpPr txBox="1"/>
          <p:nvPr/>
        </p:nvSpPr>
        <p:spPr>
          <a:xfrm>
            <a:off x="7119249" y="2176828"/>
            <a:ext cx="3489325" cy="2430145"/>
          </a:xfrm>
          <a:prstGeom prst="rect">
            <a:avLst/>
          </a:prstGeom>
        </p:spPr>
        <p:txBody>
          <a:bodyPr vert="horz" wrap="square" lIns="0" tIns="476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7" name="object 5">
            <a:extLst>
              <a:ext uri="{FF2B5EF4-FFF2-40B4-BE49-F238E27FC236}">
                <a16:creationId xmlns:a16="http://schemas.microsoft.com/office/drawing/2014/main" id="{17F0918D-BCDC-68D9-2342-138F626430D1}"/>
              </a:ext>
            </a:extLst>
          </p:cNvPr>
          <p:cNvSpPr/>
          <p:nvPr/>
        </p:nvSpPr>
        <p:spPr>
          <a:xfrm>
            <a:off x="655837" y="2220007"/>
            <a:ext cx="5687568" cy="255422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4">
            <a:extLst>
              <a:ext uri="{FF2B5EF4-FFF2-40B4-BE49-F238E27FC236}">
                <a16:creationId xmlns:a16="http://schemas.microsoft.com/office/drawing/2014/main" id="{5E2090D8-5EA9-2652-47A1-60DA00CFCD6E}"/>
              </a:ext>
            </a:extLst>
          </p:cNvPr>
          <p:cNvSpPr txBox="1"/>
          <p:nvPr/>
        </p:nvSpPr>
        <p:spPr>
          <a:xfrm>
            <a:off x="7572962" y="1773028"/>
            <a:ext cx="2867288" cy="2200089"/>
          </a:xfrm>
          <a:prstGeom prst="rect">
            <a:avLst/>
          </a:prstGeom>
        </p:spPr>
        <p:txBody>
          <a:bodyPr vert="horz" wrap="square" lIns="0" tIns="381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a:latin typeface="Carlito"/>
              <a:cs typeface="Carlito"/>
            </a:endParaRPr>
          </a:p>
        </p:txBody>
      </p:sp>
      <p:sp>
        <p:nvSpPr>
          <p:cNvPr id="7" name="object 5">
            <a:extLst>
              <a:ext uri="{FF2B5EF4-FFF2-40B4-BE49-F238E27FC236}">
                <a16:creationId xmlns:a16="http://schemas.microsoft.com/office/drawing/2014/main" id="{4D8BE4E0-1ACB-B1D2-A51E-CD1A89477881}"/>
              </a:ext>
            </a:extLst>
          </p:cNvPr>
          <p:cNvSpPr/>
          <p:nvPr/>
        </p:nvSpPr>
        <p:spPr>
          <a:xfrm>
            <a:off x="489664" y="1839957"/>
            <a:ext cx="6694903" cy="308535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4">
            <a:extLst>
              <a:ext uri="{FF2B5EF4-FFF2-40B4-BE49-F238E27FC236}">
                <a16:creationId xmlns:a16="http://schemas.microsoft.com/office/drawing/2014/main" id="{10CF0C95-3A27-7E10-E108-B805A525CFBA}"/>
              </a:ext>
            </a:extLst>
          </p:cNvPr>
          <p:cNvSpPr txBox="1"/>
          <p:nvPr/>
        </p:nvSpPr>
        <p:spPr>
          <a:xfrm>
            <a:off x="7521067" y="2172462"/>
            <a:ext cx="3239770" cy="2364740"/>
          </a:xfrm>
          <a:prstGeom prst="rect">
            <a:avLst/>
          </a:prstGeom>
        </p:spPr>
        <p:txBody>
          <a:bodyPr vert="horz" wrap="square" lIns="0" tIns="381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7" name="object 5">
            <a:extLst>
              <a:ext uri="{FF2B5EF4-FFF2-40B4-BE49-F238E27FC236}">
                <a16:creationId xmlns:a16="http://schemas.microsoft.com/office/drawing/2014/main" id="{8692261C-9A5C-1E43-9B2E-59C76BF10174}"/>
              </a:ext>
            </a:extLst>
          </p:cNvPr>
          <p:cNvSpPr/>
          <p:nvPr/>
        </p:nvSpPr>
        <p:spPr>
          <a:xfrm>
            <a:off x="477931" y="1993478"/>
            <a:ext cx="6585664" cy="347877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4">
            <a:extLst>
              <a:ext uri="{FF2B5EF4-FFF2-40B4-BE49-F238E27FC236}">
                <a16:creationId xmlns:a16="http://schemas.microsoft.com/office/drawing/2014/main" id="{72619F47-12F1-BA38-0E9A-0C75568FA15B}"/>
              </a:ext>
            </a:extLst>
          </p:cNvPr>
          <p:cNvSpPr txBox="1"/>
          <p:nvPr/>
        </p:nvSpPr>
        <p:spPr>
          <a:xfrm>
            <a:off x="7932981" y="2630170"/>
            <a:ext cx="3351062" cy="1454244"/>
          </a:xfrm>
          <a:prstGeom prst="rect">
            <a:avLst/>
          </a:prstGeom>
        </p:spPr>
        <p:txBody>
          <a:bodyPr vert="horz" wrap="square" lIns="0" tIns="381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7" name="object 5">
            <a:extLst>
              <a:ext uri="{FF2B5EF4-FFF2-40B4-BE49-F238E27FC236}">
                <a16:creationId xmlns:a16="http://schemas.microsoft.com/office/drawing/2014/main" id="{B0125F75-CFE0-51E9-5045-E037DF25D2AD}"/>
              </a:ext>
            </a:extLst>
          </p:cNvPr>
          <p:cNvSpPr/>
          <p:nvPr/>
        </p:nvSpPr>
        <p:spPr>
          <a:xfrm>
            <a:off x="320616" y="2183892"/>
            <a:ext cx="7404540" cy="325626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6" name="Rectangle 35">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950" y="1179151"/>
            <a:ext cx="3300646" cy="4463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chemeClr val="accent1"/>
                </a:solidFill>
                <a:latin typeface="+mj-lt"/>
                <a:ea typeface="+mj-ea"/>
                <a:cs typeface="+mj-cs"/>
              </a:rPr>
              <a:t>Executive Summary</a:t>
            </a:r>
          </a:p>
        </p:txBody>
      </p:sp>
      <p:sp>
        <p:nvSpPr>
          <p:cNvPr id="38" name="Isosceles Triangle 37">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40" name="Straight Connector 39">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78918" y="1109145"/>
            <a:ext cx="6341016" cy="46039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SzPct val="80000"/>
              <a:buFont typeface="Wingdings 3" charset="2"/>
              <a:buChar char=""/>
            </a:pPr>
            <a:r>
              <a:rPr lang="en-US" sz="1800" dirty="0">
                <a:solidFill>
                  <a:schemeClr val="tx1">
                    <a:lumMod val="75000"/>
                    <a:lumOff val="25000"/>
                  </a:schemeClr>
                </a:solidFill>
                <a:latin typeface="+mn-lt"/>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1800" dirty="0" err="1">
                <a:solidFill>
                  <a:schemeClr val="tx1">
                    <a:lumMod val="75000"/>
                    <a:lumOff val="25000"/>
                  </a:schemeClr>
                </a:solidFill>
                <a:latin typeface="+mn-lt"/>
              </a:rPr>
              <a:t>GridSearchCV</a:t>
            </a:r>
            <a:r>
              <a:rPr lang="en-US" sz="1800" dirty="0">
                <a:solidFill>
                  <a:schemeClr val="tx1">
                    <a:lumMod val="75000"/>
                    <a:lumOff val="25000"/>
                  </a:schemeClr>
                </a:solidFill>
                <a:latin typeface="+mn-lt"/>
              </a:rPr>
              <a:t> to find best parameters for machine learning  models. Visualize accuracy score of all models.</a:t>
            </a:r>
          </a:p>
          <a:p>
            <a:pPr defTabSz="457200">
              <a:buClr>
                <a:schemeClr val="accent1"/>
              </a:buClr>
              <a:buSzPct val="80000"/>
              <a:buFont typeface="Wingdings 3" charset="2"/>
              <a:buChar char=""/>
            </a:pPr>
            <a:r>
              <a:rPr lang="en-US" sz="1800" dirty="0">
                <a:solidFill>
                  <a:schemeClr val="tx1">
                    <a:lumMod val="75000"/>
                    <a:lumOff val="25000"/>
                  </a:schemeClr>
                </a:solidFill>
                <a:latin typeface="+mn-lt"/>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a:p>
            <a:pPr marL="0" indent="0" defTabSz="457200">
              <a:buClr>
                <a:schemeClr val="accent1"/>
              </a:buClr>
              <a:buSzPct val="80000"/>
              <a:buFont typeface="Wingdings 3" charset="2"/>
              <a:buChar char=""/>
            </a:pPr>
            <a:endParaRPr lang="en-US" sz="1800">
              <a:solidFill>
                <a:schemeClr val="tx1">
                  <a:lumMod val="75000"/>
                  <a:lumOff val="25000"/>
                </a:schemeClr>
              </a:solidFill>
              <a:latin typeface="+mn-lt"/>
            </a:endParaRPr>
          </a:p>
        </p:txBody>
      </p:sp>
      <p:sp>
        <p:nvSpPr>
          <p:cNvPr id="42" name="Isosceles Triangle 41">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3</a:t>
            </a:fld>
            <a:endParaRPr lang="en-US"/>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4">
            <a:extLst>
              <a:ext uri="{FF2B5EF4-FFF2-40B4-BE49-F238E27FC236}">
                <a16:creationId xmlns:a16="http://schemas.microsoft.com/office/drawing/2014/main" id="{A54303EA-1C14-7FB7-9837-12A549798271}"/>
              </a:ext>
            </a:extLst>
          </p:cNvPr>
          <p:cNvSpPr txBox="1"/>
          <p:nvPr/>
        </p:nvSpPr>
        <p:spPr>
          <a:xfrm>
            <a:off x="6277166" y="1685926"/>
            <a:ext cx="3960435" cy="3399007"/>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7" name="object 5">
            <a:extLst>
              <a:ext uri="{FF2B5EF4-FFF2-40B4-BE49-F238E27FC236}">
                <a16:creationId xmlns:a16="http://schemas.microsoft.com/office/drawing/2014/main" id="{A36522BA-BFB6-C084-CD11-B1B151DF8F76}"/>
              </a:ext>
            </a:extLst>
          </p:cNvPr>
          <p:cNvSpPr/>
          <p:nvPr/>
        </p:nvSpPr>
        <p:spPr>
          <a:xfrm>
            <a:off x="354775" y="1681863"/>
            <a:ext cx="5469607" cy="36280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a:extLst>
              <a:ext uri="{FF2B5EF4-FFF2-40B4-BE49-F238E27FC236}">
                <a16:creationId xmlns:a16="http://schemas.microsoft.com/office/drawing/2014/main" id="{79067777-48A6-A72A-4EFA-8C8BB8DEDA56}"/>
              </a:ext>
            </a:extLst>
          </p:cNvPr>
          <p:cNvSpPr/>
          <p:nvPr/>
        </p:nvSpPr>
        <p:spPr>
          <a:xfrm>
            <a:off x="521898" y="1424969"/>
            <a:ext cx="6328595" cy="531726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5">
            <a:extLst>
              <a:ext uri="{FF2B5EF4-FFF2-40B4-BE49-F238E27FC236}">
                <a16:creationId xmlns:a16="http://schemas.microsoft.com/office/drawing/2014/main" id="{2AAB0CA4-8479-0567-6A5D-D72CB18EA5C4}"/>
              </a:ext>
            </a:extLst>
          </p:cNvPr>
          <p:cNvSpPr txBox="1"/>
          <p:nvPr/>
        </p:nvSpPr>
        <p:spPr>
          <a:xfrm>
            <a:off x="6986778" y="2105609"/>
            <a:ext cx="4516120" cy="2354580"/>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4">
            <a:extLst>
              <a:ext uri="{FF2B5EF4-FFF2-40B4-BE49-F238E27FC236}">
                <a16:creationId xmlns:a16="http://schemas.microsoft.com/office/drawing/2014/main" id="{D73CBCFE-F002-9A94-B693-8EAAB099AD5C}"/>
              </a:ext>
            </a:extLst>
          </p:cNvPr>
          <p:cNvSpPr txBox="1"/>
          <p:nvPr/>
        </p:nvSpPr>
        <p:spPr>
          <a:xfrm>
            <a:off x="7584693" y="2591562"/>
            <a:ext cx="3983354" cy="1885950"/>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a:latin typeface="Carlito"/>
              <a:cs typeface="Carlito"/>
            </a:endParaRPr>
          </a:p>
        </p:txBody>
      </p:sp>
      <p:sp>
        <p:nvSpPr>
          <p:cNvPr id="7" name="object 5">
            <a:extLst>
              <a:ext uri="{FF2B5EF4-FFF2-40B4-BE49-F238E27FC236}">
                <a16:creationId xmlns:a16="http://schemas.microsoft.com/office/drawing/2014/main" id="{AD04B20D-2457-7143-F847-1813E836DB1B}"/>
              </a:ext>
            </a:extLst>
          </p:cNvPr>
          <p:cNvSpPr/>
          <p:nvPr/>
        </p:nvSpPr>
        <p:spPr>
          <a:xfrm>
            <a:off x="135636" y="2630423"/>
            <a:ext cx="7306056" cy="207721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4">
            <a:extLst>
              <a:ext uri="{FF2B5EF4-FFF2-40B4-BE49-F238E27FC236}">
                <a16:creationId xmlns:a16="http://schemas.microsoft.com/office/drawing/2014/main" id="{BCE77EEE-71C3-792A-8CB3-77ED29BD7094}"/>
              </a:ext>
            </a:extLst>
          </p:cNvPr>
          <p:cNvSpPr txBox="1"/>
          <p:nvPr/>
        </p:nvSpPr>
        <p:spPr>
          <a:xfrm>
            <a:off x="6880147" y="2299921"/>
            <a:ext cx="4866040" cy="2660728"/>
          </a:xfrm>
          <a:prstGeom prst="rect">
            <a:avLst/>
          </a:prstGeom>
        </p:spPr>
        <p:txBody>
          <a:bodyPr vert="horz" wrap="square" lIns="0" tIns="381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7" name="object 5">
            <a:extLst>
              <a:ext uri="{FF2B5EF4-FFF2-40B4-BE49-F238E27FC236}">
                <a16:creationId xmlns:a16="http://schemas.microsoft.com/office/drawing/2014/main" id="{1B226CF5-2A40-32BA-5941-DF4EC97F546C}"/>
              </a:ext>
            </a:extLst>
          </p:cNvPr>
          <p:cNvSpPr/>
          <p:nvPr/>
        </p:nvSpPr>
        <p:spPr>
          <a:xfrm>
            <a:off x="234121" y="2350467"/>
            <a:ext cx="6473204" cy="260005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latin typeface="IBM Plex Mono SemiBold"/>
              </a:rPr>
              <a:t>Launch Site Locations</a:t>
            </a:r>
            <a:endParaRPr lang="en-US" dirty="0"/>
          </a:p>
        </p:txBody>
      </p:sp>
      <p:sp>
        <p:nvSpPr>
          <p:cNvPr id="6" name="object 3">
            <a:extLst>
              <a:ext uri="{FF2B5EF4-FFF2-40B4-BE49-F238E27FC236}">
                <a16:creationId xmlns:a16="http://schemas.microsoft.com/office/drawing/2014/main" id="{24B66A18-DDC8-BCD2-FA89-3F6100B8C206}"/>
              </a:ext>
            </a:extLst>
          </p:cNvPr>
          <p:cNvSpPr txBox="1"/>
          <p:nvPr/>
        </p:nvSpPr>
        <p:spPr>
          <a:xfrm>
            <a:off x="503712" y="5492747"/>
            <a:ext cx="10198806" cy="624530"/>
          </a:xfrm>
          <a:prstGeom prst="rect">
            <a:avLst/>
          </a:prstGeom>
        </p:spPr>
        <p:txBody>
          <a:bodyPr vert="horz" wrap="square" lIns="0" tIns="342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a:latin typeface="Carlito"/>
              <a:cs typeface="Carlito"/>
            </a:endParaRPr>
          </a:p>
        </p:txBody>
      </p:sp>
      <p:sp>
        <p:nvSpPr>
          <p:cNvPr id="7" name="object 4">
            <a:extLst>
              <a:ext uri="{FF2B5EF4-FFF2-40B4-BE49-F238E27FC236}">
                <a16:creationId xmlns:a16="http://schemas.microsoft.com/office/drawing/2014/main" id="{233672B6-6295-BD08-B463-70E12510CABA}"/>
              </a:ext>
            </a:extLst>
          </p:cNvPr>
          <p:cNvSpPr/>
          <p:nvPr/>
        </p:nvSpPr>
        <p:spPr>
          <a:xfrm>
            <a:off x="524284" y="1552380"/>
            <a:ext cx="10610059" cy="385934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latin typeface="IBM Plex Mono SemiBold"/>
              </a:rPr>
              <a:t>Color-Coded Launch Markers </a:t>
            </a:r>
            <a:endParaRPr lang="en-US" dirty="0"/>
          </a:p>
        </p:txBody>
      </p:sp>
      <p:sp>
        <p:nvSpPr>
          <p:cNvPr id="6" name="object 3">
            <a:extLst>
              <a:ext uri="{FF2B5EF4-FFF2-40B4-BE49-F238E27FC236}">
                <a16:creationId xmlns:a16="http://schemas.microsoft.com/office/drawing/2014/main" id="{5DBFAE2C-E1C6-A4A8-F25F-16F71E602AA9}"/>
              </a:ext>
            </a:extLst>
          </p:cNvPr>
          <p:cNvSpPr txBox="1"/>
          <p:nvPr/>
        </p:nvSpPr>
        <p:spPr>
          <a:xfrm>
            <a:off x="1002674" y="5040354"/>
            <a:ext cx="10076180" cy="61150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a:latin typeface="Carlito"/>
              <a:cs typeface="Carlito"/>
            </a:endParaRPr>
          </a:p>
        </p:txBody>
      </p:sp>
      <p:sp>
        <p:nvSpPr>
          <p:cNvPr id="7" name="object 4">
            <a:extLst>
              <a:ext uri="{FF2B5EF4-FFF2-40B4-BE49-F238E27FC236}">
                <a16:creationId xmlns:a16="http://schemas.microsoft.com/office/drawing/2014/main" id="{6804AFB1-4BC2-CDCD-D639-B5E429C18C0A}"/>
              </a:ext>
            </a:extLst>
          </p:cNvPr>
          <p:cNvSpPr/>
          <p:nvPr/>
        </p:nvSpPr>
        <p:spPr>
          <a:xfrm>
            <a:off x="2659466" y="1485065"/>
            <a:ext cx="5620512" cy="35112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latin typeface="IBM Plex Mono SemiBold"/>
              </a:rPr>
              <a:t>Key Location Proximities</a:t>
            </a:r>
            <a:endParaRPr lang="en-US" dirty="0"/>
          </a:p>
        </p:txBody>
      </p:sp>
      <p:sp>
        <p:nvSpPr>
          <p:cNvPr id="12" name="object 3">
            <a:extLst>
              <a:ext uri="{FF2B5EF4-FFF2-40B4-BE49-F238E27FC236}">
                <a16:creationId xmlns:a16="http://schemas.microsoft.com/office/drawing/2014/main" id="{3A0A6CF1-DA87-B449-8F76-B9814B04F272}"/>
              </a:ext>
            </a:extLst>
          </p:cNvPr>
          <p:cNvSpPr txBox="1"/>
          <p:nvPr/>
        </p:nvSpPr>
        <p:spPr>
          <a:xfrm>
            <a:off x="1227150" y="5284089"/>
            <a:ext cx="9933940" cy="1062355"/>
          </a:xfrm>
          <a:prstGeom prst="rect">
            <a:avLst/>
          </a:prstGeom>
        </p:spPr>
        <p:txBody>
          <a:bodyPr vert="horz" wrap="square" lIns="0" tIns="742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13" name="object 4">
            <a:extLst>
              <a:ext uri="{FF2B5EF4-FFF2-40B4-BE49-F238E27FC236}">
                <a16:creationId xmlns:a16="http://schemas.microsoft.com/office/drawing/2014/main" id="{A3C171F6-580D-3DA0-F8FB-F91892C32B9E}"/>
              </a:ext>
            </a:extLst>
          </p:cNvPr>
          <p:cNvSpPr/>
          <p:nvPr/>
        </p:nvSpPr>
        <p:spPr>
          <a:xfrm>
            <a:off x="1240155" y="1980819"/>
            <a:ext cx="8389620" cy="172364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14" name="object 5">
            <a:extLst>
              <a:ext uri="{FF2B5EF4-FFF2-40B4-BE49-F238E27FC236}">
                <a16:creationId xmlns:a16="http://schemas.microsoft.com/office/drawing/2014/main" id="{C9975166-CC41-F2F6-B9B7-568A300FAB9D}"/>
              </a:ext>
            </a:extLst>
          </p:cNvPr>
          <p:cNvGrpSpPr/>
          <p:nvPr/>
        </p:nvGrpSpPr>
        <p:grpSpPr>
          <a:xfrm>
            <a:off x="2945510" y="3695319"/>
            <a:ext cx="7505700" cy="1562099"/>
            <a:chOff x="2945510" y="3695319"/>
            <a:chExt cx="7505700" cy="1562099"/>
          </a:xfrm>
        </p:grpSpPr>
        <p:sp>
          <p:nvSpPr>
            <p:cNvPr id="15" name="object 6">
              <a:extLst>
                <a:ext uri="{FF2B5EF4-FFF2-40B4-BE49-F238E27FC236}">
                  <a16:creationId xmlns:a16="http://schemas.microsoft.com/office/drawing/2014/main" id="{43145CC5-E015-FFC0-92A9-34A6F9AB2A44}"/>
                </a:ext>
              </a:extLst>
            </p:cNvPr>
            <p:cNvSpPr/>
            <p:nvPr/>
          </p:nvSpPr>
          <p:spPr>
            <a:xfrm>
              <a:off x="2945510" y="3695319"/>
              <a:ext cx="3409188" cy="1514855"/>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7">
              <a:extLst>
                <a:ext uri="{FF2B5EF4-FFF2-40B4-BE49-F238E27FC236}">
                  <a16:creationId xmlns:a16="http://schemas.microsoft.com/office/drawing/2014/main" id="{63A2CC6C-0B6B-73EA-D8F2-BF0C588FC963}"/>
                </a:ext>
              </a:extLst>
            </p:cNvPr>
            <p:cNvSpPr/>
            <p:nvPr/>
          </p:nvSpPr>
          <p:spPr>
            <a:xfrm>
              <a:off x="6354698" y="3695319"/>
              <a:ext cx="4096512" cy="1562099"/>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latin typeface="IBM Plex Mono SemiBold"/>
              </a:rPr>
              <a:t>Successful Launches Across Launch Sites </a:t>
            </a:r>
            <a:endParaRPr lang="en-US" dirty="0">
              <a:latin typeface="IBM Plex Mono SemiBold"/>
            </a:endParaRPr>
          </a:p>
          <a:p>
            <a:endParaRPr lang="en-US" dirty="0">
              <a:solidFill>
                <a:srgbClr val="0B49CB"/>
              </a:solidFill>
              <a:latin typeface="Abadi"/>
            </a:endParaRPr>
          </a:p>
        </p:txBody>
      </p:sp>
      <p:sp>
        <p:nvSpPr>
          <p:cNvPr id="6" name="object 3">
            <a:extLst>
              <a:ext uri="{FF2B5EF4-FFF2-40B4-BE49-F238E27FC236}">
                <a16:creationId xmlns:a16="http://schemas.microsoft.com/office/drawing/2014/main" id="{88EAFF83-FBEC-BAEC-3D97-53D82E32C681}"/>
              </a:ext>
            </a:extLst>
          </p:cNvPr>
          <p:cNvSpPr txBox="1"/>
          <p:nvPr/>
        </p:nvSpPr>
        <p:spPr>
          <a:xfrm>
            <a:off x="848055" y="4796409"/>
            <a:ext cx="10751820" cy="1154430"/>
          </a:xfrm>
          <a:prstGeom prst="rect">
            <a:avLst/>
          </a:prstGeom>
        </p:spPr>
        <p:txBody>
          <a:bodyPr vert="horz" wrap="square" lIns="0" tIns="431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a:latin typeface="Carlito"/>
              <a:cs typeface="Carlito"/>
            </a:endParaRPr>
          </a:p>
        </p:txBody>
      </p:sp>
      <p:sp>
        <p:nvSpPr>
          <p:cNvPr id="7" name="object 4">
            <a:extLst>
              <a:ext uri="{FF2B5EF4-FFF2-40B4-BE49-F238E27FC236}">
                <a16:creationId xmlns:a16="http://schemas.microsoft.com/office/drawing/2014/main" id="{FEEAD064-18C7-0254-3D5B-C913997CC7B8}"/>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5">
            <a:extLst>
              <a:ext uri="{FF2B5EF4-FFF2-40B4-BE49-F238E27FC236}">
                <a16:creationId xmlns:a16="http://schemas.microsoft.com/office/drawing/2014/main" id="{0950EB2A-3B76-0327-24EF-19C7CA00F88A}"/>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6" name="Rectangle 35">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Freeform: Shape 53">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77334" y="609599"/>
            <a:ext cx="2910582" cy="6977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chemeClr val="tx1">
                    <a:lumMod val="85000"/>
                    <a:lumOff val="15000"/>
                  </a:schemeClr>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4</a:t>
            </a:fld>
            <a:endParaRPr lang="en-US">
              <a:solidFill>
                <a:srgbClr val="FFFFFF"/>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116084" y="609600"/>
            <a:ext cx="5511296" cy="554566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accent1"/>
              </a:buClr>
              <a:buSzPct val="80000"/>
              <a:buFont typeface="Wingdings 3" charset="2"/>
              <a:buChar char=""/>
            </a:pPr>
            <a:r>
              <a:rPr lang="en-US" sz="1500" b="1">
                <a:solidFill>
                  <a:srgbClr val="FFFFFF"/>
                </a:solidFill>
                <a:latin typeface="+mn-lt"/>
              </a:rPr>
              <a:t>Background:</a:t>
            </a:r>
          </a:p>
          <a:p>
            <a:pPr defTabSz="457200">
              <a:buClr>
                <a:schemeClr val="accent1"/>
              </a:buClr>
              <a:buSzPct val="80000"/>
              <a:buFont typeface="Wingdings 3" charset="2"/>
              <a:buChar char=""/>
            </a:pPr>
            <a:r>
              <a:rPr lang="en-US" sz="1500">
                <a:solidFill>
                  <a:srgbClr val="FFFFFF"/>
                </a:solidFill>
                <a:latin typeface="+mn-lt"/>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GridSearchCV to find best parameters for machine learning  models. Visualize accuracy score of all models.</a:t>
            </a:r>
          </a:p>
          <a:p>
            <a:pPr defTabSz="457200">
              <a:buClr>
                <a:schemeClr val="accent1"/>
              </a:buClr>
              <a:buSzPct val="80000"/>
              <a:buFont typeface="Wingdings 3" charset="2"/>
              <a:buChar char=""/>
            </a:pPr>
            <a:r>
              <a:rPr lang="en-US" sz="1500">
                <a:solidFill>
                  <a:srgbClr val="FFFFFF"/>
                </a:solidFill>
                <a:latin typeface="+mn-lt"/>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a:p>
            <a:pPr defTabSz="457200">
              <a:buClr>
                <a:schemeClr val="accent1"/>
              </a:buClr>
              <a:buSzPct val="80000"/>
              <a:buFont typeface="Wingdings 3" charset="2"/>
              <a:buChar char=""/>
            </a:pPr>
            <a:endParaRPr lang="en-US" sz="1500">
              <a:solidFill>
                <a:srgbClr val="FFFFFF"/>
              </a:solidFill>
              <a:latin typeface="+mn-lt"/>
            </a:endParaRPr>
          </a:p>
          <a:p>
            <a:pPr marL="0" indent="0" defTabSz="457200">
              <a:buClr>
                <a:schemeClr val="accent1"/>
              </a:buClr>
              <a:buSzPct val="80000"/>
              <a:buFont typeface="Wingdings 3" charset="2"/>
              <a:buChar char=""/>
            </a:pPr>
            <a:r>
              <a:rPr lang="en-US" sz="1500" b="1">
                <a:solidFill>
                  <a:srgbClr val="FFFFFF"/>
                </a:solidFill>
                <a:latin typeface="+mn-lt"/>
              </a:rPr>
              <a:t>Problem:</a:t>
            </a:r>
          </a:p>
          <a:p>
            <a:pPr defTabSz="457200">
              <a:buClr>
                <a:schemeClr val="accent1"/>
              </a:buClr>
              <a:buSzPct val="80000"/>
              <a:buFont typeface="Wingdings 3" charset="2"/>
              <a:buChar char=""/>
            </a:pPr>
            <a:r>
              <a:rPr lang="en-US" sz="1500">
                <a:solidFill>
                  <a:srgbClr val="FFFFFF"/>
                </a:solidFill>
                <a:latin typeface="+mn-lt"/>
              </a:rPr>
              <a:t>Space Y tasks us to train a machine learning model to  predict successful Stage 1 recovery</a:t>
            </a:r>
            <a:endParaRPr lang="en-US" sz="1500" b="1">
              <a:solidFill>
                <a:srgbClr val="FFFFFF"/>
              </a:solidFill>
              <a:latin typeface="+mn-lt"/>
            </a:endParaRPr>
          </a:p>
          <a:p>
            <a:pPr defTabSz="457200">
              <a:buClr>
                <a:schemeClr val="accent1"/>
              </a:buClr>
              <a:buSzPct val="80000"/>
              <a:buFont typeface="Wingdings 3" charset="2"/>
              <a:buChar char=""/>
            </a:pPr>
            <a:endParaRPr lang="en-US" sz="1500" b="1">
              <a:solidFill>
                <a:srgbClr val="FFFFFF"/>
              </a:solidFill>
              <a:latin typeface="+mn-lt"/>
            </a:endParaRPr>
          </a:p>
          <a:p>
            <a:pPr defTabSz="457200">
              <a:buClr>
                <a:schemeClr val="accent1"/>
              </a:buClr>
              <a:buSzPct val="80000"/>
              <a:buFont typeface="Wingdings 3" charset="2"/>
              <a:buChar char=""/>
            </a:pPr>
            <a:endParaRPr lang="en-US" sz="1500">
              <a:solidFill>
                <a:srgbClr val="FFFFFF"/>
              </a:solidFill>
              <a:latin typeface="+mn-lt"/>
            </a:endParaRPr>
          </a:p>
        </p:txBody>
      </p:sp>
      <p:pic>
        <p:nvPicPr>
          <p:cNvPr id="2" name="Picture 2">
            <a:extLst>
              <a:ext uri="{FF2B5EF4-FFF2-40B4-BE49-F238E27FC236}">
                <a16:creationId xmlns:a16="http://schemas.microsoft.com/office/drawing/2014/main" id="{467FE967-9B1C-EE41-8374-703DB5FFCE1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6204" y="1542393"/>
            <a:ext cx="2739177" cy="4114799"/>
          </a:xfrm>
          <a:prstGeom prst="rect">
            <a:avLst/>
          </a:prstGeom>
        </p:spPr>
      </p:pic>
      <p:sp>
        <p:nvSpPr>
          <p:cNvPr id="3" name="TextBox 2">
            <a:extLst>
              <a:ext uri="{FF2B5EF4-FFF2-40B4-BE49-F238E27FC236}">
                <a16:creationId xmlns:a16="http://schemas.microsoft.com/office/drawing/2014/main" id="{2785A604-FDC5-3800-F429-134FAABFBED6}"/>
              </a:ext>
            </a:extLst>
          </p:cNvPr>
          <p:cNvSpPr txBox="1"/>
          <p:nvPr/>
        </p:nvSpPr>
        <p:spPr>
          <a:xfrm>
            <a:off x="548127" y="7535917"/>
            <a:ext cx="2648059" cy="133569"/>
          </a:xfrm>
          <a:prstGeom prst="rect">
            <a:avLst/>
          </a:prstGeom>
        </p:spPr>
        <p:txBody>
          <a:bodyPr lIns="91440" tIns="45720" rIns="91440" bIns="45720" anchor="t">
            <a:normAutofit fontScale="25000" lnSpcReduction="20000"/>
          </a:bodyPr>
          <a:lstStyle/>
          <a:p>
            <a:r>
              <a:rPr lang="en-US" dirty="0">
                <a:hlinkClick r:id="rId3"/>
              </a:rPr>
              <a:t>This Photo</a:t>
            </a:r>
            <a:r>
              <a:rPr lang="en-US" dirty="0"/>
              <a:t> by Unknown author is licensed under CC BY-NC-ND</a:t>
            </a:r>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latin typeface="IBM Plex Mono SemiBold"/>
              </a:rPr>
              <a:t>Highest Success Rate Launch Site </a:t>
            </a:r>
            <a:endParaRPr lang="en-US" dirty="0"/>
          </a:p>
        </p:txBody>
      </p:sp>
      <p:sp>
        <p:nvSpPr>
          <p:cNvPr id="6" name="object 3">
            <a:extLst>
              <a:ext uri="{FF2B5EF4-FFF2-40B4-BE49-F238E27FC236}">
                <a16:creationId xmlns:a16="http://schemas.microsoft.com/office/drawing/2014/main" id="{F502249B-B0CE-83BF-999F-C1FB523F7988}"/>
              </a:ext>
            </a:extLst>
          </p:cNvPr>
          <p:cNvSpPr txBox="1"/>
          <p:nvPr/>
        </p:nvSpPr>
        <p:spPr>
          <a:xfrm>
            <a:off x="1176019" y="5068061"/>
            <a:ext cx="9455042" cy="33083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7" name="object 4">
            <a:extLst>
              <a:ext uri="{FF2B5EF4-FFF2-40B4-BE49-F238E27FC236}">
                <a16:creationId xmlns:a16="http://schemas.microsoft.com/office/drawing/2014/main" id="{1B69B9C8-2BD4-A4DA-CBCC-3BCD9EB7B21A}"/>
              </a:ext>
            </a:extLst>
          </p:cNvPr>
          <p:cNvSpPr/>
          <p:nvPr/>
        </p:nvSpPr>
        <p:spPr>
          <a:xfrm>
            <a:off x="4509342" y="1797629"/>
            <a:ext cx="2686006" cy="259974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5">
            <a:extLst>
              <a:ext uri="{FF2B5EF4-FFF2-40B4-BE49-F238E27FC236}">
                <a16:creationId xmlns:a16="http://schemas.microsoft.com/office/drawing/2014/main" id="{CB6B090C-05BD-E43D-1492-07C964D570B0}"/>
              </a:ext>
            </a:extLst>
          </p:cNvPr>
          <p:cNvSpPr/>
          <p:nvPr/>
        </p:nvSpPr>
        <p:spPr>
          <a:xfrm>
            <a:off x="946230" y="1863162"/>
            <a:ext cx="3545341" cy="152400"/>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6">
            <a:extLst>
              <a:ext uri="{FF2B5EF4-FFF2-40B4-BE49-F238E27FC236}">
                <a16:creationId xmlns:a16="http://schemas.microsoft.com/office/drawing/2014/main" id="{4DAA52E4-1C7F-1899-4779-84629062513B}"/>
              </a:ext>
            </a:extLst>
          </p:cNvPr>
          <p:cNvSpPr/>
          <p:nvPr/>
        </p:nvSpPr>
        <p:spPr>
          <a:xfrm>
            <a:off x="7729555" y="1983557"/>
            <a:ext cx="338988" cy="3048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Payload Mass vs. Success vs. Booster  </a:t>
            </a:r>
            <a:r>
              <a:rPr lang="en-US" u="sng" dirty="0">
                <a:latin typeface="IBM Plex Mono SemiBold"/>
              </a:rPr>
              <a:t>Version Category </a:t>
            </a:r>
            <a:endParaRPr lang="en-US" dirty="0"/>
          </a:p>
        </p:txBody>
      </p:sp>
      <p:sp>
        <p:nvSpPr>
          <p:cNvPr id="6" name="object 3">
            <a:extLst>
              <a:ext uri="{FF2B5EF4-FFF2-40B4-BE49-F238E27FC236}">
                <a16:creationId xmlns:a16="http://schemas.microsoft.com/office/drawing/2014/main" id="{E8E9C194-227F-5795-F9E7-E0E1339897D4}"/>
              </a:ext>
            </a:extLst>
          </p:cNvPr>
          <p:cNvSpPr txBox="1"/>
          <p:nvPr/>
        </p:nvSpPr>
        <p:spPr>
          <a:xfrm>
            <a:off x="868615" y="4710775"/>
            <a:ext cx="9767570" cy="1169670"/>
          </a:xfrm>
          <a:prstGeom prst="rect">
            <a:avLst/>
          </a:prstGeom>
        </p:spPr>
        <p:txBody>
          <a:bodyPr vert="horz" wrap="square" lIns="0" tIns="381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a:latin typeface="Carlito"/>
              <a:cs typeface="Carlito"/>
            </a:endParaRPr>
          </a:p>
        </p:txBody>
      </p:sp>
      <p:sp>
        <p:nvSpPr>
          <p:cNvPr id="7" name="object 4">
            <a:extLst>
              <a:ext uri="{FF2B5EF4-FFF2-40B4-BE49-F238E27FC236}">
                <a16:creationId xmlns:a16="http://schemas.microsoft.com/office/drawing/2014/main" id="{A2293191-628E-D839-DF6A-9FA9D00A999D}"/>
              </a:ext>
            </a:extLst>
          </p:cNvPr>
          <p:cNvSpPr/>
          <p:nvPr/>
        </p:nvSpPr>
        <p:spPr>
          <a:xfrm>
            <a:off x="202298" y="1616170"/>
            <a:ext cx="11568046" cy="298156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6">
            <a:extLst>
              <a:ext uri="{FF2B5EF4-FFF2-40B4-BE49-F238E27FC236}">
                <a16:creationId xmlns:a16="http://schemas.microsoft.com/office/drawing/2014/main" id="{409024EB-0A0B-FDDF-53CD-BF259CC545A7}"/>
              </a:ext>
            </a:extLst>
          </p:cNvPr>
          <p:cNvSpPr txBox="1"/>
          <p:nvPr/>
        </p:nvSpPr>
        <p:spPr>
          <a:xfrm>
            <a:off x="1233528" y="5216056"/>
            <a:ext cx="9213215" cy="1184275"/>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2860040">
              <a:lnSpc>
                <a:spcPct val="120700"/>
              </a:lnSpc>
              <a:spcBef>
                <a:spcPts val="100"/>
              </a:spcBef>
            </a:pPr>
            <a:r>
              <a:rPr sz="1600" spc="-5" dirty="0">
                <a:latin typeface="Carlito"/>
                <a:cs typeface="Carlito"/>
              </a:rPr>
              <a:t>All models had virtually the </a:t>
            </a:r>
            <a:r>
              <a:rPr sz="1600" spc="-10" dirty="0">
                <a:latin typeface="Carlito"/>
                <a:cs typeface="Carlito"/>
              </a:rPr>
              <a:t>same </a:t>
            </a:r>
            <a:r>
              <a:rPr sz="1600" spc="-20" dirty="0">
                <a:latin typeface="Carlito"/>
                <a:cs typeface="Carlito"/>
              </a:rPr>
              <a:t>accuracy </a:t>
            </a:r>
            <a:r>
              <a:rPr sz="1600" spc="-5" dirty="0">
                <a:latin typeface="Carlito"/>
                <a:cs typeface="Carlito"/>
              </a:rPr>
              <a:t>on the </a:t>
            </a:r>
            <a:r>
              <a:rPr sz="1600" spc="-20" dirty="0">
                <a:latin typeface="Carlito"/>
                <a:cs typeface="Carlito"/>
              </a:rPr>
              <a:t>test set </a:t>
            </a:r>
            <a:r>
              <a:rPr sz="1600" spc="-15" dirty="0">
                <a:latin typeface="Carlito"/>
                <a:cs typeface="Carlito"/>
              </a:rPr>
              <a:t>at </a:t>
            </a:r>
            <a:r>
              <a:rPr sz="1600" spc="-20" dirty="0">
                <a:latin typeface="Carlito"/>
                <a:cs typeface="Carlito"/>
              </a:rPr>
              <a:t>83.33% </a:t>
            </a:r>
            <a:r>
              <a:rPr sz="1600" spc="-45" dirty="0">
                <a:latin typeface="Carlito"/>
                <a:cs typeface="Carlito"/>
              </a:rPr>
              <a:t>accuracy.</a:t>
            </a:r>
            <a:r>
              <a:rPr lang="en-US" sz="1600" spc="-45" dirty="0">
                <a:latin typeface="Carlito"/>
                <a:cs typeface="Carlito"/>
              </a:rPr>
              <a:t> </a:t>
            </a:r>
            <a:r>
              <a:rPr sz="1600" spc="-45" dirty="0">
                <a:latin typeface="Carlito"/>
                <a:cs typeface="Carlito"/>
              </a:rPr>
              <a:t> </a:t>
            </a:r>
            <a:r>
              <a:rPr sz="1600" dirty="0">
                <a:latin typeface="Carlito"/>
                <a:cs typeface="Carlito"/>
              </a:rPr>
              <a:t>It </a:t>
            </a:r>
            <a:r>
              <a:rPr sz="1600" spc="-5" dirty="0">
                <a:latin typeface="Carlito"/>
                <a:cs typeface="Carlito"/>
              </a:rPr>
              <a:t>should be </a:t>
            </a:r>
            <a:r>
              <a:rPr sz="1600" spc="-15" dirty="0">
                <a:latin typeface="Carlito"/>
                <a:cs typeface="Carlito"/>
              </a:rPr>
              <a:t>noted </a:t>
            </a:r>
            <a:r>
              <a:rPr sz="1600" spc="-10" dirty="0">
                <a:latin typeface="Carlito"/>
                <a:cs typeface="Carlito"/>
              </a:rPr>
              <a:t>that </a:t>
            </a:r>
            <a:r>
              <a:rPr sz="1600" spc="-20" dirty="0">
                <a:latin typeface="Carlito"/>
                <a:cs typeface="Carlito"/>
              </a:rPr>
              <a:t>test size </a:t>
            </a:r>
            <a:r>
              <a:rPr sz="1600" dirty="0">
                <a:latin typeface="Carlito"/>
                <a:cs typeface="Carlito"/>
              </a:rPr>
              <a:t>is </a:t>
            </a:r>
            <a:r>
              <a:rPr sz="1600" spc="-5" dirty="0">
                <a:latin typeface="Carlito"/>
                <a:cs typeface="Carlito"/>
              </a:rPr>
              <a:t>small </a:t>
            </a:r>
            <a:r>
              <a:rPr sz="1600" spc="-15" dirty="0">
                <a:latin typeface="Carlito"/>
                <a:cs typeface="Carlito"/>
              </a:rPr>
              <a:t>at </a:t>
            </a:r>
            <a:r>
              <a:rPr sz="1600" spc="-5" dirty="0">
                <a:latin typeface="Carlito"/>
                <a:cs typeface="Carlito"/>
              </a:rPr>
              <a:t>only </a:t>
            </a:r>
            <a:r>
              <a:rPr sz="1600" spc="-10" dirty="0">
                <a:latin typeface="Carlito"/>
                <a:cs typeface="Carlito"/>
              </a:rPr>
              <a:t>sample </a:t>
            </a:r>
            <a:r>
              <a:rPr sz="1600" spc="-20" dirty="0">
                <a:latin typeface="Carlito"/>
                <a:cs typeface="Carlito"/>
              </a:rPr>
              <a:t>size </a:t>
            </a:r>
            <a:r>
              <a:rPr sz="1600" spc="-5" dirty="0">
                <a:latin typeface="Carlito"/>
                <a:cs typeface="Carlito"/>
              </a:rPr>
              <a:t>of</a:t>
            </a:r>
            <a:r>
              <a:rPr sz="1600" spc="-204" dirty="0">
                <a:latin typeface="Carlito"/>
                <a:cs typeface="Carlito"/>
              </a:rPr>
              <a:t> </a:t>
            </a:r>
            <a:r>
              <a:rPr sz="1600" spc="-10" dirty="0">
                <a:latin typeface="Carlito"/>
                <a:cs typeface="Carlito"/>
              </a:rPr>
              <a:t>18.</a:t>
            </a:r>
            <a:endParaRPr lang="en-US" sz="1600">
              <a:latin typeface="Carlito"/>
              <a:cs typeface="Carlito"/>
            </a:endParaRPr>
          </a:p>
          <a:p>
            <a:pPr marL="12700">
              <a:lnSpc>
                <a:spcPct val="100000"/>
              </a:lnSpc>
              <a:spcBef>
                <a:spcPts val="250"/>
              </a:spcBef>
            </a:pPr>
            <a:r>
              <a:rPr sz="1600" spc="-5" dirty="0">
                <a:latin typeface="Carlito"/>
                <a:cs typeface="Carlito"/>
              </a:rPr>
              <a:t>This </a:t>
            </a:r>
            <a:r>
              <a:rPr sz="1600" spc="-20" dirty="0">
                <a:latin typeface="Carlito"/>
                <a:cs typeface="Carlito"/>
              </a:rPr>
              <a:t>can cause large variance </a:t>
            </a:r>
            <a:r>
              <a:rPr sz="1600" dirty="0">
                <a:latin typeface="Carlito"/>
                <a:cs typeface="Carlito"/>
              </a:rPr>
              <a:t>in </a:t>
            </a:r>
            <a:r>
              <a:rPr sz="1600" spc="-20" dirty="0">
                <a:latin typeface="Carlito"/>
                <a:cs typeface="Carlito"/>
              </a:rPr>
              <a:t>accuracy results, </a:t>
            </a:r>
            <a:r>
              <a:rPr sz="1600" spc="-15" dirty="0">
                <a:latin typeface="Carlito"/>
                <a:cs typeface="Carlito"/>
              </a:rPr>
              <a:t>such </a:t>
            </a:r>
            <a:r>
              <a:rPr sz="1600" spc="-5" dirty="0">
                <a:latin typeface="Carlito"/>
                <a:cs typeface="Carlito"/>
              </a:rPr>
              <a:t>as those in </a:t>
            </a:r>
            <a:r>
              <a:rPr sz="1600" spc="-15" dirty="0">
                <a:latin typeface="Carlito"/>
                <a:cs typeface="Carlito"/>
              </a:rPr>
              <a:t>Decision </a:t>
            </a:r>
            <a:r>
              <a:rPr sz="1600" spc="-65" dirty="0">
                <a:latin typeface="Carlito"/>
                <a:cs typeface="Carlito"/>
              </a:rPr>
              <a:t>Tree </a:t>
            </a:r>
            <a:r>
              <a:rPr sz="1600" spc="-10" dirty="0">
                <a:latin typeface="Carlito"/>
                <a:cs typeface="Carlito"/>
              </a:rPr>
              <a:t>Classifier </a:t>
            </a:r>
            <a:r>
              <a:rPr sz="1600" spc="-5" dirty="0">
                <a:latin typeface="Carlito"/>
                <a:cs typeface="Carlito"/>
              </a:rPr>
              <a:t>model in </a:t>
            </a:r>
            <a:r>
              <a:rPr sz="1600" spc="-25" dirty="0">
                <a:latin typeface="Carlito"/>
                <a:cs typeface="Carlito"/>
              </a:rPr>
              <a:t>repeated</a:t>
            </a:r>
            <a:r>
              <a:rPr sz="1600" spc="60" dirty="0">
                <a:latin typeface="Carlito"/>
                <a:cs typeface="Carlito"/>
              </a:rPr>
              <a:t> </a:t>
            </a:r>
            <a:r>
              <a:rPr sz="1600" spc="-15" dirty="0">
                <a:latin typeface="Carlito"/>
                <a:cs typeface="Carlito"/>
              </a:rPr>
              <a:t>runs.</a:t>
            </a:r>
            <a:endParaRPr sz="1600">
              <a:latin typeface="Carlito"/>
              <a:cs typeface="Carlito"/>
            </a:endParaRPr>
          </a:p>
          <a:p>
            <a:pPr marL="12700">
              <a:lnSpc>
                <a:spcPct val="100000"/>
              </a:lnSpc>
              <a:spcBef>
                <a:spcPts val="400"/>
              </a:spcBef>
            </a:pPr>
            <a:r>
              <a:rPr sz="1600" spc="-55" dirty="0">
                <a:latin typeface="Carlito"/>
                <a:cs typeface="Carlito"/>
              </a:rPr>
              <a:t>We </a:t>
            </a:r>
            <a:r>
              <a:rPr sz="1600" spc="-20" dirty="0">
                <a:latin typeface="Carlito"/>
                <a:cs typeface="Carlito"/>
              </a:rPr>
              <a:t>likely </a:t>
            </a:r>
            <a:r>
              <a:rPr sz="1600" spc="-15" dirty="0">
                <a:latin typeface="Carlito"/>
                <a:cs typeface="Carlito"/>
              </a:rPr>
              <a:t>need </a:t>
            </a:r>
            <a:r>
              <a:rPr sz="1600" spc="-25" dirty="0">
                <a:latin typeface="Carlito"/>
                <a:cs typeface="Carlito"/>
              </a:rPr>
              <a:t>more data </a:t>
            </a:r>
            <a:r>
              <a:rPr sz="1600" spc="-15" dirty="0">
                <a:latin typeface="Carlito"/>
                <a:cs typeface="Carlito"/>
              </a:rPr>
              <a:t>to </a:t>
            </a:r>
            <a:r>
              <a:rPr sz="1600" spc="-20" dirty="0">
                <a:latin typeface="Carlito"/>
                <a:cs typeface="Carlito"/>
              </a:rPr>
              <a:t>determine </a:t>
            </a:r>
            <a:r>
              <a:rPr sz="1600" spc="-5" dirty="0">
                <a:latin typeface="Carlito"/>
                <a:cs typeface="Carlito"/>
              </a:rPr>
              <a:t>the </a:t>
            </a:r>
            <a:r>
              <a:rPr sz="1600" spc="-20" dirty="0">
                <a:latin typeface="Carlito"/>
                <a:cs typeface="Carlito"/>
              </a:rPr>
              <a:t>best</a:t>
            </a:r>
            <a:r>
              <a:rPr sz="1600" spc="114" dirty="0">
                <a:latin typeface="Carlito"/>
                <a:cs typeface="Carlito"/>
              </a:rPr>
              <a:t> </a:t>
            </a:r>
            <a:r>
              <a:rPr sz="1600" spc="-15" dirty="0">
                <a:latin typeface="Carlito"/>
                <a:cs typeface="Carlito"/>
              </a:rPr>
              <a:t>model.</a:t>
            </a:r>
            <a:endParaRPr sz="1600">
              <a:latin typeface="Carlito"/>
              <a:cs typeface="Carlito"/>
            </a:endParaRPr>
          </a:p>
        </p:txBody>
      </p:sp>
      <p:sp>
        <p:nvSpPr>
          <p:cNvPr id="7" name="object 7">
            <a:extLst>
              <a:ext uri="{FF2B5EF4-FFF2-40B4-BE49-F238E27FC236}">
                <a16:creationId xmlns:a16="http://schemas.microsoft.com/office/drawing/2014/main" id="{4BC087D7-9B5D-9535-BFDE-90DBBD407F2C}"/>
              </a:ext>
            </a:extLst>
          </p:cNvPr>
          <p:cNvSpPr/>
          <p:nvPr/>
        </p:nvSpPr>
        <p:spPr>
          <a:xfrm>
            <a:off x="3143609" y="1422668"/>
            <a:ext cx="5076444" cy="333756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a:extLst>
              <a:ext uri="{FF2B5EF4-FFF2-40B4-BE49-F238E27FC236}">
                <a16:creationId xmlns:a16="http://schemas.microsoft.com/office/drawing/2014/main" id="{7A27E10C-B7D8-A778-ADF9-00B199470BF7}"/>
              </a:ext>
            </a:extLst>
          </p:cNvPr>
          <p:cNvSpPr/>
          <p:nvPr/>
        </p:nvSpPr>
        <p:spPr>
          <a:xfrm>
            <a:off x="3104187" y="1377351"/>
            <a:ext cx="4541520" cy="345338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8">
            <a:extLst>
              <a:ext uri="{FF2B5EF4-FFF2-40B4-BE49-F238E27FC236}">
                <a16:creationId xmlns:a16="http://schemas.microsoft.com/office/drawing/2014/main" id="{668FFCDB-AE86-EB3F-7F96-FD89EBD176F1}"/>
              </a:ext>
            </a:extLst>
          </p:cNvPr>
          <p:cNvSpPr txBox="1"/>
          <p:nvPr/>
        </p:nvSpPr>
        <p:spPr>
          <a:xfrm>
            <a:off x="8411136" y="2522002"/>
            <a:ext cx="2162175" cy="84836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
        <p:nvSpPr>
          <p:cNvPr id="8" name="object 6">
            <a:extLst>
              <a:ext uri="{FF2B5EF4-FFF2-40B4-BE49-F238E27FC236}">
                <a16:creationId xmlns:a16="http://schemas.microsoft.com/office/drawing/2014/main" id="{334CDDF6-C4B0-9503-5BDC-158E17D34BF3}"/>
              </a:ext>
            </a:extLst>
          </p:cNvPr>
          <p:cNvSpPr txBox="1"/>
          <p:nvPr/>
        </p:nvSpPr>
        <p:spPr>
          <a:xfrm>
            <a:off x="762891" y="5008507"/>
            <a:ext cx="8708390" cy="1459865"/>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a:t>
            </a:r>
            <a:r>
              <a:rPr lang="en-US" sz="1600" spc="-5" dirty="0">
                <a:latin typeface="Carlito"/>
                <a:cs typeface="Carlito"/>
              </a:rPr>
              <a:t> </a:t>
            </a:r>
            <a:r>
              <a:rPr sz="1600" spc="-5" dirty="0">
                <a:latin typeface="Carlito"/>
                <a:cs typeface="Carlito"/>
              </a:rPr>
              <a:t>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lang="en-US" sz="160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a:t>
            </a:r>
            <a:r>
              <a:rPr lang="en-US" sz="1600" spc="-20" dirty="0">
                <a:latin typeface="Carlito"/>
                <a:cs typeface="Carlito"/>
              </a:rPr>
              <a:t> </a:t>
            </a:r>
            <a:r>
              <a:rPr sz="1600" spc="-20" dirty="0">
                <a:latin typeface="Carlito"/>
                <a:cs typeface="Carlito"/>
              </a:rPr>
              <a:t>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object 4">
            <a:extLst>
              <a:ext uri="{FF2B5EF4-FFF2-40B4-BE49-F238E27FC236}">
                <a16:creationId xmlns:a16="http://schemas.microsoft.com/office/drawing/2014/main" id="{9CA57DFB-ACE1-65F4-CF52-39CFAAF00E1D}"/>
              </a:ext>
            </a:extLst>
          </p:cNvPr>
          <p:cNvSpPr txBox="1"/>
          <p:nvPr/>
        </p:nvSpPr>
        <p:spPr>
          <a:xfrm>
            <a:off x="580400" y="1717961"/>
            <a:ext cx="10560649" cy="3730508"/>
          </a:xfrm>
          <a:prstGeom prst="rect">
            <a:avLst/>
          </a:prstGeom>
        </p:spPr>
        <p:txBody>
          <a:bodyPr vert="horz" wrap="square" lIns="0" tIns="622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5580" indent="-183515">
              <a:lnSpc>
                <a:spcPct val="100000"/>
              </a:lnSpc>
              <a:spcBef>
                <a:spcPts val="490"/>
              </a:spcBef>
              <a:buClr>
                <a:srgbClr val="E28312"/>
              </a:buClr>
              <a:buChar char="◦"/>
              <a:tabLst>
                <a:tab pos="196215" algn="l"/>
              </a:tabLst>
            </a:pPr>
            <a:r>
              <a:rPr sz="2000" dirty="0">
                <a:solidFill>
                  <a:srgbClr val="404040"/>
                </a:solidFill>
                <a:latin typeface="Carlito"/>
                <a:cs typeface="Carlito"/>
              </a:rPr>
              <a:t>Our </a:t>
            </a:r>
            <a:r>
              <a:rPr sz="2000" spc="-5" dirty="0">
                <a:solidFill>
                  <a:srgbClr val="404040"/>
                </a:solidFill>
                <a:latin typeface="Carlito"/>
                <a:cs typeface="Carlito"/>
              </a:rPr>
              <a:t>task: </a:t>
            </a:r>
            <a:r>
              <a:rPr sz="2000" spc="-20" dirty="0">
                <a:solidFill>
                  <a:srgbClr val="404040"/>
                </a:solidFill>
                <a:latin typeface="Carlito"/>
                <a:cs typeface="Carlito"/>
              </a:rPr>
              <a:t>to develop </a:t>
            </a:r>
            <a:r>
              <a:rPr sz="2000" dirty="0">
                <a:solidFill>
                  <a:srgbClr val="404040"/>
                </a:solidFill>
                <a:latin typeface="Carlito"/>
                <a:cs typeface="Carlito"/>
              </a:rPr>
              <a:t>a machine learning model </a:t>
            </a:r>
            <a:r>
              <a:rPr sz="2000" spc="-25" dirty="0">
                <a:solidFill>
                  <a:srgbClr val="404040"/>
                </a:solidFill>
                <a:latin typeface="Carlito"/>
                <a:cs typeface="Carlito"/>
              </a:rPr>
              <a:t>for </a:t>
            </a:r>
            <a:r>
              <a:rPr sz="2000" dirty="0">
                <a:solidFill>
                  <a:srgbClr val="404040"/>
                </a:solidFill>
                <a:latin typeface="Carlito"/>
                <a:cs typeface="Carlito"/>
              </a:rPr>
              <a:t>Space Y who </a:t>
            </a:r>
            <a:r>
              <a:rPr sz="2000" spc="-20" dirty="0">
                <a:solidFill>
                  <a:srgbClr val="404040"/>
                </a:solidFill>
                <a:latin typeface="Carlito"/>
                <a:cs typeface="Carlito"/>
              </a:rPr>
              <a:t>wants to </a:t>
            </a:r>
            <a:r>
              <a:rPr sz="2000" spc="-5" dirty="0">
                <a:solidFill>
                  <a:srgbClr val="404040"/>
                </a:solidFill>
                <a:latin typeface="Carlito"/>
                <a:cs typeface="Carlito"/>
              </a:rPr>
              <a:t>bid </a:t>
            </a:r>
            <a:r>
              <a:rPr sz="2000" spc="-20" dirty="0">
                <a:solidFill>
                  <a:srgbClr val="404040"/>
                </a:solidFill>
                <a:latin typeface="Carlito"/>
                <a:cs typeface="Carlito"/>
              </a:rPr>
              <a:t>against</a:t>
            </a:r>
            <a:r>
              <a:rPr sz="2000" spc="-70" dirty="0">
                <a:solidFill>
                  <a:srgbClr val="404040"/>
                </a:solidFill>
                <a:latin typeface="Carlito"/>
                <a:cs typeface="Carlito"/>
              </a:rPr>
              <a:t> </a:t>
            </a:r>
            <a:r>
              <a:rPr sz="2000" dirty="0">
                <a:solidFill>
                  <a:srgbClr val="404040"/>
                </a:solidFill>
                <a:latin typeface="Carlito"/>
                <a:cs typeface="Carlito"/>
              </a:rPr>
              <a:t>SpaceX</a:t>
            </a:r>
            <a:endParaRPr sz="2000">
              <a:latin typeface="Carlito"/>
              <a:cs typeface="Carlito"/>
            </a:endParaRPr>
          </a:p>
          <a:p>
            <a:pPr marL="195580" indent="-183515">
              <a:lnSpc>
                <a:spcPct val="100000"/>
              </a:lnSpc>
              <a:spcBef>
                <a:spcPts val="395"/>
              </a:spcBef>
              <a:buClr>
                <a:srgbClr val="E28312"/>
              </a:buClr>
              <a:buChar char="◦"/>
              <a:tabLst>
                <a:tab pos="196215" algn="l"/>
              </a:tabLst>
            </a:pPr>
            <a:r>
              <a:rPr sz="2000" spc="-5" dirty="0">
                <a:solidFill>
                  <a:srgbClr val="404040"/>
                </a:solidFill>
                <a:latin typeface="Carlito"/>
                <a:cs typeface="Carlito"/>
              </a:rPr>
              <a:t>The goal </a:t>
            </a:r>
            <a:r>
              <a:rPr sz="2000" dirty="0">
                <a:solidFill>
                  <a:srgbClr val="404040"/>
                </a:solidFill>
                <a:latin typeface="Carlito"/>
                <a:cs typeface="Carlito"/>
              </a:rPr>
              <a:t>of </a:t>
            </a:r>
            <a:r>
              <a:rPr sz="2000" spc="-5" dirty="0">
                <a:solidFill>
                  <a:srgbClr val="404040"/>
                </a:solidFill>
                <a:latin typeface="Carlito"/>
                <a:cs typeface="Carlito"/>
              </a:rPr>
              <a:t>model is </a:t>
            </a:r>
            <a:r>
              <a:rPr sz="2000" spc="-20" dirty="0">
                <a:solidFill>
                  <a:srgbClr val="404040"/>
                </a:solidFill>
                <a:latin typeface="Carlito"/>
                <a:cs typeface="Carlito"/>
              </a:rPr>
              <a:t>to </a:t>
            </a:r>
            <a:r>
              <a:rPr sz="2000" spc="-5" dirty="0">
                <a:solidFill>
                  <a:srgbClr val="404040"/>
                </a:solidFill>
                <a:latin typeface="Carlito"/>
                <a:cs typeface="Carlito"/>
              </a:rPr>
              <a:t>predict when </a:t>
            </a:r>
            <a:r>
              <a:rPr sz="2000" spc="-15" dirty="0">
                <a:solidFill>
                  <a:srgbClr val="404040"/>
                </a:solidFill>
                <a:latin typeface="Carlito"/>
                <a:cs typeface="Carlito"/>
              </a:rPr>
              <a:t>Stage </a:t>
            </a:r>
            <a:r>
              <a:rPr sz="2000" dirty="0">
                <a:solidFill>
                  <a:srgbClr val="404040"/>
                </a:solidFill>
                <a:latin typeface="Carlito"/>
                <a:cs typeface="Carlito"/>
              </a:rPr>
              <a:t>1 </a:t>
            </a:r>
            <a:r>
              <a:rPr sz="2000" spc="-5" dirty="0">
                <a:solidFill>
                  <a:srgbClr val="404040"/>
                </a:solidFill>
                <a:latin typeface="Carlito"/>
                <a:cs typeface="Carlito"/>
              </a:rPr>
              <a:t>will successfully </a:t>
            </a:r>
            <a:r>
              <a:rPr sz="2000" dirty="0">
                <a:solidFill>
                  <a:srgbClr val="404040"/>
                </a:solidFill>
                <a:latin typeface="Carlito"/>
                <a:cs typeface="Carlito"/>
              </a:rPr>
              <a:t>land </a:t>
            </a:r>
            <a:r>
              <a:rPr sz="2000" spc="-20" dirty="0">
                <a:solidFill>
                  <a:srgbClr val="404040"/>
                </a:solidFill>
                <a:latin typeface="Carlito"/>
                <a:cs typeface="Carlito"/>
              </a:rPr>
              <a:t>to </a:t>
            </a:r>
            <a:r>
              <a:rPr sz="2000" spc="-35" dirty="0">
                <a:solidFill>
                  <a:srgbClr val="404040"/>
                </a:solidFill>
                <a:latin typeface="Carlito"/>
                <a:cs typeface="Carlito"/>
              </a:rPr>
              <a:t>save </a:t>
            </a:r>
            <a:r>
              <a:rPr sz="2000" spc="-5" dirty="0">
                <a:solidFill>
                  <a:srgbClr val="404040"/>
                </a:solidFill>
                <a:latin typeface="Carlito"/>
                <a:cs typeface="Carlito"/>
              </a:rPr>
              <a:t>~$100 million</a:t>
            </a:r>
            <a:r>
              <a:rPr sz="2000" spc="-110" dirty="0">
                <a:solidFill>
                  <a:srgbClr val="404040"/>
                </a:solidFill>
                <a:latin typeface="Carlito"/>
                <a:cs typeface="Carlito"/>
              </a:rPr>
              <a:t> </a:t>
            </a:r>
            <a:r>
              <a:rPr sz="2000" dirty="0">
                <a:solidFill>
                  <a:srgbClr val="404040"/>
                </a:solidFill>
                <a:latin typeface="Carlito"/>
                <a:cs typeface="Carlito"/>
              </a:rPr>
              <a:t>USD</a:t>
            </a:r>
            <a:endParaRPr sz="2000">
              <a:latin typeface="Carlito"/>
              <a:cs typeface="Carlito"/>
            </a:endParaRPr>
          </a:p>
          <a:p>
            <a:pPr marL="195580" indent="-183515">
              <a:lnSpc>
                <a:spcPct val="100000"/>
              </a:lnSpc>
              <a:spcBef>
                <a:spcPts val="409"/>
              </a:spcBef>
              <a:buClr>
                <a:srgbClr val="E28312"/>
              </a:buClr>
              <a:buChar char="◦"/>
              <a:tabLst>
                <a:tab pos="196215" algn="l"/>
              </a:tabLst>
            </a:pPr>
            <a:r>
              <a:rPr sz="2000" spc="-5" dirty="0">
                <a:solidFill>
                  <a:srgbClr val="404040"/>
                </a:solidFill>
                <a:latin typeface="Carlito"/>
                <a:cs typeface="Carlito"/>
              </a:rPr>
              <a:t>Used </a:t>
            </a:r>
            <a:r>
              <a:rPr sz="2000" spc="-25" dirty="0">
                <a:solidFill>
                  <a:srgbClr val="404040"/>
                </a:solidFill>
                <a:latin typeface="Carlito"/>
                <a:cs typeface="Carlito"/>
              </a:rPr>
              <a:t>data </a:t>
            </a:r>
            <a:r>
              <a:rPr sz="2000" spc="-20" dirty="0">
                <a:solidFill>
                  <a:srgbClr val="404040"/>
                </a:solidFill>
                <a:latin typeface="Carlito"/>
                <a:cs typeface="Carlito"/>
              </a:rPr>
              <a:t>from </a:t>
            </a:r>
            <a:r>
              <a:rPr sz="2000" dirty="0">
                <a:solidFill>
                  <a:srgbClr val="404040"/>
                </a:solidFill>
                <a:latin typeface="Carlito"/>
                <a:cs typeface="Carlito"/>
              </a:rPr>
              <a:t>a </a:t>
            </a:r>
            <a:r>
              <a:rPr sz="2000" spc="-5" dirty="0">
                <a:solidFill>
                  <a:srgbClr val="404040"/>
                </a:solidFill>
                <a:latin typeface="Carlito"/>
                <a:cs typeface="Carlito"/>
              </a:rPr>
              <a:t>public </a:t>
            </a:r>
            <a:r>
              <a:rPr sz="2000" dirty="0">
                <a:solidFill>
                  <a:srgbClr val="404040"/>
                </a:solidFill>
                <a:latin typeface="Carlito"/>
                <a:cs typeface="Carlito"/>
              </a:rPr>
              <a:t>SpaceX API and </a:t>
            </a:r>
            <a:r>
              <a:rPr sz="2000" spc="-5" dirty="0">
                <a:solidFill>
                  <a:srgbClr val="404040"/>
                </a:solidFill>
                <a:latin typeface="Carlito"/>
                <a:cs typeface="Carlito"/>
              </a:rPr>
              <a:t>web scraping </a:t>
            </a:r>
            <a:r>
              <a:rPr sz="2000" dirty="0">
                <a:solidFill>
                  <a:srgbClr val="404040"/>
                </a:solidFill>
                <a:latin typeface="Carlito"/>
                <a:cs typeface="Carlito"/>
              </a:rPr>
              <a:t>SpaceX Wikipedia</a:t>
            </a:r>
            <a:r>
              <a:rPr sz="2000" spc="-195" dirty="0">
                <a:solidFill>
                  <a:srgbClr val="404040"/>
                </a:solidFill>
                <a:latin typeface="Carlito"/>
                <a:cs typeface="Carlito"/>
              </a:rPr>
              <a:t> </a:t>
            </a:r>
            <a:r>
              <a:rPr sz="2000" spc="-5" dirty="0">
                <a:solidFill>
                  <a:srgbClr val="404040"/>
                </a:solidFill>
                <a:latin typeface="Carlito"/>
                <a:cs typeface="Carlito"/>
              </a:rPr>
              <a:t>page</a:t>
            </a:r>
            <a:endParaRPr sz="2000">
              <a:latin typeface="Carlito"/>
              <a:cs typeface="Carlito"/>
            </a:endParaRPr>
          </a:p>
          <a:p>
            <a:pPr marL="195580" indent="-183515">
              <a:lnSpc>
                <a:spcPct val="100000"/>
              </a:lnSpc>
              <a:spcBef>
                <a:spcPts val="400"/>
              </a:spcBef>
              <a:buClr>
                <a:srgbClr val="E28312"/>
              </a:buClr>
              <a:buChar char="◦"/>
              <a:tabLst>
                <a:tab pos="196215" algn="l"/>
              </a:tabLst>
            </a:pPr>
            <a:r>
              <a:rPr sz="2000" spc="-25" dirty="0">
                <a:solidFill>
                  <a:srgbClr val="404040"/>
                </a:solidFill>
                <a:latin typeface="Carlito"/>
                <a:cs typeface="Carlito"/>
              </a:rPr>
              <a:t>Created data </a:t>
            </a:r>
            <a:r>
              <a:rPr sz="2000" spc="-5" dirty="0">
                <a:solidFill>
                  <a:srgbClr val="404040"/>
                </a:solidFill>
                <a:latin typeface="Carlito"/>
                <a:cs typeface="Carlito"/>
              </a:rPr>
              <a:t>labels </a:t>
            </a:r>
            <a:r>
              <a:rPr sz="2000" dirty="0">
                <a:solidFill>
                  <a:srgbClr val="404040"/>
                </a:solidFill>
                <a:latin typeface="Carlito"/>
                <a:cs typeface="Carlito"/>
              </a:rPr>
              <a:t>and </a:t>
            </a:r>
            <a:r>
              <a:rPr sz="2000" spc="-25" dirty="0">
                <a:solidFill>
                  <a:srgbClr val="404040"/>
                </a:solidFill>
                <a:latin typeface="Carlito"/>
                <a:cs typeface="Carlito"/>
              </a:rPr>
              <a:t>stored data into </a:t>
            </a:r>
            <a:r>
              <a:rPr sz="2000" dirty="0">
                <a:solidFill>
                  <a:srgbClr val="404040"/>
                </a:solidFill>
                <a:latin typeface="Carlito"/>
                <a:cs typeface="Carlito"/>
              </a:rPr>
              <a:t>a </a:t>
            </a:r>
            <a:r>
              <a:rPr sz="2000" spc="-5" dirty="0">
                <a:solidFill>
                  <a:srgbClr val="404040"/>
                </a:solidFill>
                <a:latin typeface="Carlito"/>
                <a:cs typeface="Carlito"/>
              </a:rPr>
              <a:t>DB2 SQL</a:t>
            </a:r>
            <a:r>
              <a:rPr sz="2000" spc="-15" dirty="0">
                <a:solidFill>
                  <a:srgbClr val="404040"/>
                </a:solidFill>
                <a:latin typeface="Carlito"/>
                <a:cs typeface="Carlito"/>
              </a:rPr>
              <a:t> </a:t>
            </a:r>
            <a:r>
              <a:rPr sz="2000" spc="-5" dirty="0">
                <a:solidFill>
                  <a:srgbClr val="404040"/>
                </a:solidFill>
                <a:latin typeface="Carlito"/>
                <a:cs typeface="Carlito"/>
              </a:rPr>
              <a:t>database</a:t>
            </a:r>
            <a:endParaRPr sz="2000">
              <a:latin typeface="Carlito"/>
              <a:cs typeface="Carlito"/>
            </a:endParaRPr>
          </a:p>
          <a:p>
            <a:pPr marL="195580" indent="-183515">
              <a:lnSpc>
                <a:spcPct val="100000"/>
              </a:lnSpc>
              <a:spcBef>
                <a:spcPts val="395"/>
              </a:spcBef>
              <a:buClr>
                <a:srgbClr val="E28312"/>
              </a:buClr>
              <a:buChar char="◦"/>
              <a:tabLst>
                <a:tab pos="196215" algn="l"/>
              </a:tabLst>
            </a:pPr>
            <a:r>
              <a:rPr sz="2000" spc="-25" dirty="0">
                <a:solidFill>
                  <a:srgbClr val="404040"/>
                </a:solidFill>
                <a:latin typeface="Carlito"/>
                <a:cs typeface="Carlito"/>
              </a:rPr>
              <a:t>Created </a:t>
            </a:r>
            <a:r>
              <a:rPr sz="2000" dirty="0">
                <a:solidFill>
                  <a:srgbClr val="404040"/>
                </a:solidFill>
                <a:latin typeface="Carlito"/>
                <a:cs typeface="Carlito"/>
              </a:rPr>
              <a:t>a </a:t>
            </a:r>
            <a:r>
              <a:rPr sz="2000" spc="-5" dirty="0">
                <a:solidFill>
                  <a:srgbClr val="404040"/>
                </a:solidFill>
                <a:latin typeface="Carlito"/>
                <a:cs typeface="Carlito"/>
              </a:rPr>
              <a:t>dashboard </a:t>
            </a:r>
            <a:r>
              <a:rPr sz="2000" spc="-25" dirty="0">
                <a:solidFill>
                  <a:srgbClr val="404040"/>
                </a:solidFill>
                <a:latin typeface="Carlito"/>
                <a:cs typeface="Carlito"/>
              </a:rPr>
              <a:t>for</a:t>
            </a:r>
            <a:r>
              <a:rPr sz="2000" spc="-125" dirty="0">
                <a:solidFill>
                  <a:srgbClr val="404040"/>
                </a:solidFill>
                <a:latin typeface="Carlito"/>
                <a:cs typeface="Carlito"/>
              </a:rPr>
              <a:t> </a:t>
            </a:r>
            <a:r>
              <a:rPr sz="2000" spc="-20" dirty="0">
                <a:solidFill>
                  <a:srgbClr val="404040"/>
                </a:solidFill>
                <a:latin typeface="Carlito"/>
                <a:cs typeface="Carlito"/>
              </a:rPr>
              <a:t>visualization</a:t>
            </a:r>
            <a:endParaRPr sz="2000">
              <a:latin typeface="Carlito"/>
              <a:cs typeface="Carlito"/>
            </a:endParaRPr>
          </a:p>
          <a:p>
            <a:pPr marL="195580" indent="-183515">
              <a:lnSpc>
                <a:spcPct val="100000"/>
              </a:lnSpc>
              <a:spcBef>
                <a:spcPts val="405"/>
              </a:spcBef>
              <a:buClr>
                <a:srgbClr val="E28312"/>
              </a:buClr>
              <a:buChar char="◦"/>
              <a:tabLst>
                <a:tab pos="196215" algn="l"/>
              </a:tabLst>
            </a:pPr>
            <a:r>
              <a:rPr sz="2000" spc="-50" dirty="0">
                <a:solidFill>
                  <a:srgbClr val="404040"/>
                </a:solidFill>
                <a:latin typeface="Carlito"/>
                <a:cs typeface="Carlito"/>
              </a:rPr>
              <a:t>We </a:t>
            </a:r>
            <a:r>
              <a:rPr sz="2000" spc="-25" dirty="0">
                <a:solidFill>
                  <a:srgbClr val="404040"/>
                </a:solidFill>
                <a:latin typeface="Carlito"/>
                <a:cs typeface="Carlito"/>
              </a:rPr>
              <a:t>created </a:t>
            </a:r>
            <a:r>
              <a:rPr sz="2000" dirty="0">
                <a:solidFill>
                  <a:srgbClr val="404040"/>
                </a:solidFill>
                <a:latin typeface="Carlito"/>
                <a:cs typeface="Carlito"/>
              </a:rPr>
              <a:t>a machine learning model </a:t>
            </a:r>
            <a:r>
              <a:rPr sz="2000" spc="-5" dirty="0">
                <a:solidFill>
                  <a:srgbClr val="404040"/>
                </a:solidFill>
                <a:latin typeface="Carlito"/>
                <a:cs typeface="Carlito"/>
              </a:rPr>
              <a:t>with </a:t>
            </a:r>
            <a:r>
              <a:rPr sz="2000" dirty="0">
                <a:solidFill>
                  <a:srgbClr val="404040"/>
                </a:solidFill>
                <a:latin typeface="Carlito"/>
                <a:cs typeface="Carlito"/>
              </a:rPr>
              <a:t>an </a:t>
            </a:r>
            <a:r>
              <a:rPr sz="2000" spc="-5" dirty="0">
                <a:solidFill>
                  <a:srgbClr val="404040"/>
                </a:solidFill>
                <a:latin typeface="Carlito"/>
                <a:cs typeface="Carlito"/>
              </a:rPr>
              <a:t>accuracy of</a:t>
            </a:r>
            <a:r>
              <a:rPr sz="2000" spc="-105" dirty="0">
                <a:solidFill>
                  <a:srgbClr val="404040"/>
                </a:solidFill>
                <a:latin typeface="Carlito"/>
                <a:cs typeface="Carlito"/>
              </a:rPr>
              <a:t> </a:t>
            </a:r>
            <a:r>
              <a:rPr sz="2000" dirty="0">
                <a:solidFill>
                  <a:srgbClr val="404040"/>
                </a:solidFill>
                <a:latin typeface="Carlito"/>
                <a:cs typeface="Carlito"/>
              </a:rPr>
              <a:t>83%</a:t>
            </a:r>
            <a:endParaRPr sz="2000">
              <a:latin typeface="Carlito"/>
              <a:cs typeface="Carlito"/>
            </a:endParaRPr>
          </a:p>
          <a:p>
            <a:pPr marL="195580" marR="276860" indent="-183515">
              <a:lnSpc>
                <a:spcPts val="2160"/>
              </a:lnSpc>
              <a:spcBef>
                <a:spcPts val="635"/>
              </a:spcBef>
              <a:buClr>
                <a:srgbClr val="E28312"/>
              </a:buClr>
              <a:buChar char="◦"/>
              <a:tabLst>
                <a:tab pos="196215" algn="l"/>
              </a:tabLst>
            </a:pPr>
            <a:r>
              <a:rPr sz="2000" spc="-5" dirty="0">
                <a:solidFill>
                  <a:srgbClr val="404040"/>
                </a:solidFill>
                <a:latin typeface="Carlito"/>
                <a:cs typeface="Carlito"/>
              </a:rPr>
              <a:t>Allon </a:t>
            </a:r>
            <a:r>
              <a:rPr sz="2000" dirty="0">
                <a:solidFill>
                  <a:srgbClr val="404040"/>
                </a:solidFill>
                <a:latin typeface="Carlito"/>
                <a:cs typeface="Carlito"/>
              </a:rPr>
              <a:t>Mask </a:t>
            </a:r>
            <a:r>
              <a:rPr sz="2000" spc="-5" dirty="0">
                <a:solidFill>
                  <a:srgbClr val="404040"/>
                </a:solidFill>
                <a:latin typeface="Carlito"/>
                <a:cs typeface="Carlito"/>
              </a:rPr>
              <a:t>of </a:t>
            </a:r>
            <a:r>
              <a:rPr sz="2000" dirty="0">
                <a:solidFill>
                  <a:srgbClr val="404040"/>
                </a:solidFill>
                <a:latin typeface="Carlito"/>
                <a:cs typeface="Carlito"/>
              </a:rPr>
              <a:t>SpaceY </a:t>
            </a:r>
            <a:r>
              <a:rPr sz="2000" spc="-5" dirty="0">
                <a:solidFill>
                  <a:srgbClr val="404040"/>
                </a:solidFill>
                <a:latin typeface="Carlito"/>
                <a:cs typeface="Carlito"/>
              </a:rPr>
              <a:t>can use </a:t>
            </a:r>
            <a:r>
              <a:rPr sz="2000" dirty="0">
                <a:solidFill>
                  <a:srgbClr val="404040"/>
                </a:solidFill>
                <a:latin typeface="Carlito"/>
                <a:cs typeface="Carlito"/>
              </a:rPr>
              <a:t>this model </a:t>
            </a:r>
            <a:r>
              <a:rPr sz="2000" spc="-20" dirty="0">
                <a:solidFill>
                  <a:srgbClr val="404040"/>
                </a:solidFill>
                <a:latin typeface="Carlito"/>
                <a:cs typeface="Carlito"/>
              </a:rPr>
              <a:t>to </a:t>
            </a:r>
            <a:r>
              <a:rPr sz="2000" spc="-5" dirty="0">
                <a:solidFill>
                  <a:srgbClr val="404040"/>
                </a:solidFill>
                <a:latin typeface="Carlito"/>
                <a:cs typeface="Carlito"/>
              </a:rPr>
              <a:t>predict with </a:t>
            </a:r>
            <a:r>
              <a:rPr sz="2000" spc="-20" dirty="0">
                <a:solidFill>
                  <a:srgbClr val="404040"/>
                </a:solidFill>
                <a:latin typeface="Carlito"/>
                <a:cs typeface="Carlito"/>
              </a:rPr>
              <a:t>relatively </a:t>
            </a:r>
            <a:r>
              <a:rPr sz="2000" spc="-5" dirty="0">
                <a:solidFill>
                  <a:srgbClr val="404040"/>
                </a:solidFill>
                <a:latin typeface="Carlito"/>
                <a:cs typeface="Carlito"/>
              </a:rPr>
              <a:t>high accuracy whether </a:t>
            </a:r>
            <a:r>
              <a:rPr sz="2000" dirty="0">
                <a:solidFill>
                  <a:srgbClr val="404040"/>
                </a:solidFill>
                <a:latin typeface="Carlito"/>
                <a:cs typeface="Carlito"/>
              </a:rPr>
              <a:t>a  launch </a:t>
            </a:r>
            <a:r>
              <a:rPr sz="2000" spc="-5" dirty="0">
                <a:solidFill>
                  <a:srgbClr val="404040"/>
                </a:solidFill>
                <a:latin typeface="Carlito"/>
                <a:cs typeface="Carlito"/>
              </a:rPr>
              <a:t>will </a:t>
            </a:r>
            <a:r>
              <a:rPr sz="2000" spc="-35" dirty="0">
                <a:solidFill>
                  <a:srgbClr val="404040"/>
                </a:solidFill>
                <a:latin typeface="Carlito"/>
                <a:cs typeface="Carlito"/>
              </a:rPr>
              <a:t>have </a:t>
            </a:r>
            <a:r>
              <a:rPr sz="2000" dirty="0">
                <a:solidFill>
                  <a:srgbClr val="404040"/>
                </a:solidFill>
                <a:latin typeface="Carlito"/>
                <a:cs typeface="Carlito"/>
              </a:rPr>
              <a:t>a </a:t>
            </a:r>
            <a:r>
              <a:rPr sz="2000" spc="-5" dirty="0">
                <a:solidFill>
                  <a:srgbClr val="404040"/>
                </a:solidFill>
                <a:latin typeface="Carlito"/>
                <a:cs typeface="Carlito"/>
              </a:rPr>
              <a:t>successful </a:t>
            </a:r>
            <a:r>
              <a:rPr sz="2000" spc="-20" dirty="0">
                <a:solidFill>
                  <a:srgbClr val="404040"/>
                </a:solidFill>
                <a:latin typeface="Carlito"/>
                <a:cs typeface="Carlito"/>
              </a:rPr>
              <a:t>Stage </a:t>
            </a:r>
            <a:r>
              <a:rPr sz="2000" dirty="0">
                <a:solidFill>
                  <a:srgbClr val="404040"/>
                </a:solidFill>
                <a:latin typeface="Carlito"/>
                <a:cs typeface="Carlito"/>
              </a:rPr>
              <a:t>1 landing </a:t>
            </a:r>
            <a:r>
              <a:rPr sz="2000" spc="-25" dirty="0">
                <a:solidFill>
                  <a:srgbClr val="404040"/>
                </a:solidFill>
                <a:latin typeface="Carlito"/>
                <a:cs typeface="Carlito"/>
              </a:rPr>
              <a:t>before </a:t>
            </a:r>
            <a:r>
              <a:rPr sz="2000" dirty="0">
                <a:solidFill>
                  <a:srgbClr val="404040"/>
                </a:solidFill>
                <a:latin typeface="Carlito"/>
                <a:cs typeface="Carlito"/>
              </a:rPr>
              <a:t>launch </a:t>
            </a:r>
            <a:r>
              <a:rPr sz="2000" spc="-20" dirty="0">
                <a:solidFill>
                  <a:srgbClr val="404040"/>
                </a:solidFill>
                <a:latin typeface="Carlito"/>
                <a:cs typeface="Carlito"/>
              </a:rPr>
              <a:t>to </a:t>
            </a:r>
            <a:r>
              <a:rPr sz="2000" spc="-5" dirty="0">
                <a:solidFill>
                  <a:srgbClr val="404040"/>
                </a:solidFill>
                <a:latin typeface="Carlito"/>
                <a:cs typeface="Carlito"/>
              </a:rPr>
              <a:t>determine whether </a:t>
            </a:r>
            <a:r>
              <a:rPr sz="2000" dirty="0">
                <a:solidFill>
                  <a:srgbClr val="404040"/>
                </a:solidFill>
                <a:latin typeface="Carlito"/>
                <a:cs typeface="Carlito"/>
              </a:rPr>
              <a:t>the launch  </a:t>
            </a:r>
            <a:r>
              <a:rPr sz="2000" spc="-5" dirty="0">
                <a:solidFill>
                  <a:srgbClr val="404040"/>
                </a:solidFill>
                <a:latin typeface="Carlito"/>
                <a:cs typeface="Carlito"/>
              </a:rPr>
              <a:t>should be </a:t>
            </a:r>
            <a:r>
              <a:rPr sz="2000" dirty="0">
                <a:solidFill>
                  <a:srgbClr val="404040"/>
                </a:solidFill>
                <a:latin typeface="Carlito"/>
                <a:cs typeface="Carlito"/>
              </a:rPr>
              <a:t>made </a:t>
            </a:r>
            <a:r>
              <a:rPr sz="2000" spc="-5" dirty="0">
                <a:solidFill>
                  <a:srgbClr val="404040"/>
                </a:solidFill>
                <a:latin typeface="Carlito"/>
                <a:cs typeface="Carlito"/>
              </a:rPr>
              <a:t>or</a:t>
            </a:r>
            <a:r>
              <a:rPr sz="2000" spc="-105" dirty="0">
                <a:solidFill>
                  <a:srgbClr val="404040"/>
                </a:solidFill>
                <a:latin typeface="Carlito"/>
                <a:cs typeface="Carlito"/>
              </a:rPr>
              <a:t> </a:t>
            </a:r>
            <a:r>
              <a:rPr sz="2000" spc="-5" dirty="0">
                <a:solidFill>
                  <a:srgbClr val="404040"/>
                </a:solidFill>
                <a:latin typeface="Carlito"/>
                <a:cs typeface="Carlito"/>
              </a:rPr>
              <a:t>not</a:t>
            </a:r>
            <a:endParaRPr sz="2000">
              <a:latin typeface="Carlito"/>
              <a:cs typeface="Carlito"/>
            </a:endParaRPr>
          </a:p>
          <a:p>
            <a:pPr marL="195580" marR="5080" indent="-183515">
              <a:lnSpc>
                <a:spcPts val="2200"/>
              </a:lnSpc>
              <a:spcBef>
                <a:spcPts val="605"/>
              </a:spcBef>
              <a:buClr>
                <a:srgbClr val="E28312"/>
              </a:buClr>
              <a:buChar char="◦"/>
              <a:tabLst>
                <a:tab pos="196215" algn="l"/>
              </a:tabLst>
            </a:pPr>
            <a:r>
              <a:rPr sz="2000" spc="-5" dirty="0">
                <a:solidFill>
                  <a:srgbClr val="404040"/>
                </a:solidFill>
                <a:latin typeface="Carlito"/>
                <a:cs typeface="Carlito"/>
              </a:rPr>
              <a:t>If possible </a:t>
            </a:r>
            <a:r>
              <a:rPr sz="2000" spc="-20" dirty="0">
                <a:solidFill>
                  <a:srgbClr val="404040"/>
                </a:solidFill>
                <a:latin typeface="Carlito"/>
                <a:cs typeface="Carlito"/>
              </a:rPr>
              <a:t>more </a:t>
            </a:r>
            <a:r>
              <a:rPr sz="2000" spc="-25" dirty="0">
                <a:solidFill>
                  <a:srgbClr val="404040"/>
                </a:solidFill>
                <a:latin typeface="Carlito"/>
                <a:cs typeface="Carlito"/>
              </a:rPr>
              <a:t>data </a:t>
            </a:r>
            <a:r>
              <a:rPr sz="2000" spc="-5" dirty="0">
                <a:solidFill>
                  <a:srgbClr val="404040"/>
                </a:solidFill>
                <a:latin typeface="Carlito"/>
                <a:cs typeface="Carlito"/>
              </a:rPr>
              <a:t>should </a:t>
            </a:r>
            <a:r>
              <a:rPr sz="2000" dirty="0">
                <a:solidFill>
                  <a:srgbClr val="404040"/>
                </a:solidFill>
                <a:latin typeface="Carlito"/>
                <a:cs typeface="Carlito"/>
              </a:rPr>
              <a:t>be </a:t>
            </a:r>
            <a:r>
              <a:rPr sz="2000" spc="-5" dirty="0">
                <a:solidFill>
                  <a:srgbClr val="404040"/>
                </a:solidFill>
                <a:latin typeface="Carlito"/>
                <a:cs typeface="Carlito"/>
              </a:rPr>
              <a:t>collected </a:t>
            </a:r>
            <a:r>
              <a:rPr sz="2000" spc="-20" dirty="0">
                <a:solidFill>
                  <a:srgbClr val="404040"/>
                </a:solidFill>
                <a:latin typeface="Carlito"/>
                <a:cs typeface="Carlito"/>
              </a:rPr>
              <a:t>to </a:t>
            </a:r>
            <a:r>
              <a:rPr sz="2000" spc="-25" dirty="0">
                <a:solidFill>
                  <a:srgbClr val="404040"/>
                </a:solidFill>
                <a:latin typeface="Carlito"/>
                <a:cs typeface="Carlito"/>
              </a:rPr>
              <a:t>better </a:t>
            </a:r>
            <a:r>
              <a:rPr sz="2000" spc="-5" dirty="0">
                <a:solidFill>
                  <a:srgbClr val="404040"/>
                </a:solidFill>
                <a:latin typeface="Carlito"/>
                <a:cs typeface="Carlito"/>
              </a:rPr>
              <a:t>determine </a:t>
            </a:r>
            <a:r>
              <a:rPr sz="2000" dirty="0">
                <a:solidFill>
                  <a:srgbClr val="404040"/>
                </a:solidFill>
                <a:latin typeface="Carlito"/>
                <a:cs typeface="Carlito"/>
              </a:rPr>
              <a:t>the </a:t>
            </a:r>
            <a:r>
              <a:rPr sz="2000" spc="-10" dirty="0">
                <a:solidFill>
                  <a:srgbClr val="404040"/>
                </a:solidFill>
                <a:latin typeface="Carlito"/>
                <a:cs typeface="Carlito"/>
              </a:rPr>
              <a:t>best </a:t>
            </a:r>
            <a:r>
              <a:rPr sz="2000" dirty="0">
                <a:solidFill>
                  <a:srgbClr val="404040"/>
                </a:solidFill>
                <a:latin typeface="Carlito"/>
                <a:cs typeface="Carlito"/>
              </a:rPr>
              <a:t>machine learning model  and </a:t>
            </a:r>
            <a:r>
              <a:rPr sz="2000" spc="-25" dirty="0">
                <a:solidFill>
                  <a:srgbClr val="404040"/>
                </a:solidFill>
                <a:latin typeface="Carlito"/>
                <a:cs typeface="Carlito"/>
              </a:rPr>
              <a:t>improve</a:t>
            </a:r>
            <a:r>
              <a:rPr sz="2000" spc="-30" dirty="0">
                <a:solidFill>
                  <a:srgbClr val="404040"/>
                </a:solidFill>
                <a:latin typeface="Carlito"/>
                <a:cs typeface="Carlito"/>
              </a:rPr>
              <a:t> </a:t>
            </a:r>
            <a:r>
              <a:rPr sz="2000" spc="-5" dirty="0">
                <a:solidFill>
                  <a:srgbClr val="404040"/>
                </a:solidFill>
                <a:latin typeface="Carlito"/>
                <a:cs typeface="Carlito"/>
              </a:rPr>
              <a:t>accuracy</a:t>
            </a:r>
            <a:endParaRPr sz="2000">
              <a:latin typeface="Carlito"/>
              <a:cs typeface="Carlito"/>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object 2">
            <a:extLst>
              <a:ext uri="{FF2B5EF4-FFF2-40B4-BE49-F238E27FC236}">
                <a16:creationId xmlns:a16="http://schemas.microsoft.com/office/drawing/2014/main" id="{8F2922D8-4153-0DF0-F045-6C9D877F85FC}"/>
              </a:ext>
            </a:extLst>
          </p:cNvPr>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4">
            <a:extLst>
              <a:ext uri="{FF2B5EF4-FFF2-40B4-BE49-F238E27FC236}">
                <a16:creationId xmlns:a16="http://schemas.microsoft.com/office/drawing/2014/main" id="{744A779A-173A-74D1-51C2-B47E5118A42C}"/>
              </a:ext>
            </a:extLst>
          </p:cNvPr>
          <p:cNvSpPr txBox="1"/>
          <p:nvPr/>
        </p:nvSpPr>
        <p:spPr>
          <a:xfrm>
            <a:off x="1176019" y="1496901"/>
            <a:ext cx="8401050" cy="3782446"/>
          </a:xfrm>
          <a:prstGeom prst="rect">
            <a:avLst/>
          </a:prstGeom>
        </p:spPr>
        <p:txBody>
          <a:bodyPr vert="horz" wrap="square" lIns="0" tIns="1644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295"/>
              </a:spcBef>
            </a:pPr>
            <a:r>
              <a:rPr sz="2000" u="heavy" dirty="0">
                <a:solidFill>
                  <a:srgbClr val="404040"/>
                </a:solidFill>
                <a:uFill>
                  <a:solidFill>
                    <a:srgbClr val="404040"/>
                  </a:solidFill>
                </a:uFill>
                <a:latin typeface="Carlito"/>
                <a:cs typeface="Carlito"/>
              </a:rPr>
              <a:t>GitHub </a:t>
            </a:r>
            <a:r>
              <a:rPr sz="2000" u="heavy" spc="-10" dirty="0">
                <a:solidFill>
                  <a:srgbClr val="404040"/>
                </a:solidFill>
                <a:uFill>
                  <a:solidFill>
                    <a:srgbClr val="404040"/>
                  </a:solidFill>
                </a:uFill>
                <a:latin typeface="Carlito"/>
                <a:cs typeface="Carlito"/>
              </a:rPr>
              <a:t>repository</a:t>
            </a:r>
            <a:r>
              <a:rPr sz="2000" u="heavy" spc="-40"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sz="2000" dirty="0">
              <a:latin typeface="Carlito"/>
              <a:cs typeface="Carlito"/>
            </a:endParaRPr>
          </a:p>
          <a:p>
            <a:pPr marL="12700">
              <a:lnSpc>
                <a:spcPct val="100000"/>
              </a:lnSpc>
              <a:spcBef>
                <a:spcPts val="1200"/>
              </a:spcBef>
            </a:pPr>
            <a:r>
              <a:rPr lang="en-IN" sz="2000" spc="-10" dirty="0">
                <a:uFill>
                  <a:solidFill>
                    <a:srgbClr val="800080"/>
                  </a:solidFill>
                </a:uFill>
                <a:ea typeface="+mn-lt"/>
                <a:cs typeface="+mn-lt"/>
                <a:hlinkClick r:id="rId4"/>
              </a:rPr>
              <a:t>https://github.com/Abhishek17ak/IBM-Data-Science</a:t>
            </a:r>
            <a:endParaRPr lang="en-IN" dirty="0"/>
          </a:p>
          <a:p>
            <a:pPr>
              <a:lnSpc>
                <a:spcPct val="100000"/>
              </a:lnSpc>
              <a:spcBef>
                <a:spcPts val="40"/>
              </a:spcBef>
            </a:pPr>
            <a:endParaRPr sz="1750" dirty="0">
              <a:latin typeface="Carlito"/>
              <a:cs typeface="Carlito"/>
            </a:endParaRPr>
          </a:p>
          <a:p>
            <a:pPr marL="12700">
              <a:lnSpc>
                <a:spcPct val="100000"/>
              </a:lnSpc>
              <a:spcBef>
                <a:spcPts val="5"/>
              </a:spcBef>
            </a:pPr>
            <a:r>
              <a:rPr sz="2000" u="heavy" spc="-5" dirty="0">
                <a:solidFill>
                  <a:srgbClr val="404040"/>
                </a:solidFill>
                <a:uFill>
                  <a:solidFill>
                    <a:srgbClr val="404040"/>
                  </a:solidFill>
                </a:uFill>
                <a:latin typeface="Carlito"/>
                <a:cs typeface="Carlito"/>
              </a:rPr>
              <a:t>Instructor</a:t>
            </a:r>
            <a:r>
              <a:rPr lang="en-IN" sz="2000" u="heavy" spc="-5" dirty="0">
                <a:solidFill>
                  <a:srgbClr val="404040"/>
                </a:solidFill>
                <a:uFill>
                  <a:solidFill>
                    <a:srgbClr val="404040"/>
                  </a:solidFill>
                </a:uFill>
                <a:latin typeface="Carlito"/>
                <a:cs typeface="Carlito"/>
              </a:rPr>
              <a:t>s</a:t>
            </a:r>
            <a:r>
              <a:rPr sz="2000" u="heavy" spc="-5" dirty="0">
                <a:solidFill>
                  <a:srgbClr val="404040"/>
                </a:solidFill>
                <a:uFill>
                  <a:solidFill>
                    <a:srgbClr val="404040"/>
                  </a:solidFill>
                </a:uFill>
                <a:latin typeface="Carlito"/>
                <a:cs typeface="Carlito"/>
              </a:rPr>
              <a:t>:</a:t>
            </a:r>
            <a:endParaRPr sz="2000" dirty="0">
              <a:latin typeface="Carlito"/>
              <a:cs typeface="Carlito"/>
            </a:endParaRPr>
          </a:p>
          <a:p>
            <a:pPr algn="l"/>
            <a:r>
              <a:rPr lang="en-IN" sz="2000" b="1" i="0" dirty="0">
                <a:solidFill>
                  <a:srgbClr val="24292F"/>
                </a:solidFill>
                <a:effectLst/>
                <a:latin typeface="-apple-system"/>
              </a:rPr>
              <a:t>Instructors: Rav Ahuja, Alex Aklson, </a:t>
            </a:r>
            <a:r>
              <a:rPr lang="en-IN" sz="2000" b="1" i="0" dirty="0" err="1">
                <a:solidFill>
                  <a:srgbClr val="24292F"/>
                </a:solidFill>
                <a:effectLst/>
                <a:latin typeface="-apple-system"/>
              </a:rPr>
              <a:t>Aije</a:t>
            </a:r>
            <a:r>
              <a:rPr lang="en-IN" sz="2000" b="1" i="0" dirty="0">
                <a:solidFill>
                  <a:srgbClr val="24292F"/>
                </a:solidFill>
                <a:effectLst/>
                <a:latin typeface="-apple-system"/>
              </a:rPr>
              <a:t> </a:t>
            </a:r>
            <a:r>
              <a:rPr lang="en-IN" sz="2000" b="1" i="0" dirty="0" err="1">
                <a:solidFill>
                  <a:srgbClr val="24292F"/>
                </a:solidFill>
                <a:effectLst/>
                <a:latin typeface="-apple-system"/>
              </a:rPr>
              <a:t>Egwaikhide</a:t>
            </a:r>
            <a:r>
              <a:rPr lang="en-IN" sz="2000" b="1" i="0" dirty="0">
                <a:solidFill>
                  <a:srgbClr val="24292F"/>
                </a:solidFill>
                <a:effectLst/>
                <a:latin typeface="-apple-system"/>
              </a:rPr>
              <a:t>, Svetlana Levitan, Romeo Kienzler, </a:t>
            </a:r>
            <a:r>
              <a:rPr lang="en-IN" sz="2000" b="1" i="0" dirty="0" err="1">
                <a:solidFill>
                  <a:srgbClr val="24292F"/>
                </a:solidFill>
                <a:effectLst/>
                <a:latin typeface="-apple-system"/>
              </a:rPr>
              <a:t>Polong</a:t>
            </a:r>
            <a:r>
              <a:rPr lang="en-IN" sz="2000" b="1" i="0" dirty="0">
                <a:solidFill>
                  <a:srgbClr val="24292F"/>
                </a:solidFill>
                <a:effectLst/>
                <a:latin typeface="-apple-system"/>
              </a:rPr>
              <a:t> Lin, Joseph Santarcangelo, Azim </a:t>
            </a:r>
            <a:r>
              <a:rPr lang="en-IN" sz="2000" b="1" i="0" dirty="0" err="1">
                <a:solidFill>
                  <a:srgbClr val="24292F"/>
                </a:solidFill>
                <a:effectLst/>
                <a:latin typeface="-apple-system"/>
              </a:rPr>
              <a:t>Hirjani</a:t>
            </a:r>
            <a:r>
              <a:rPr lang="en-IN" sz="2000" b="1" i="0" dirty="0">
                <a:solidFill>
                  <a:srgbClr val="24292F"/>
                </a:solidFill>
                <a:effectLst/>
                <a:latin typeface="-apple-system"/>
              </a:rPr>
              <a:t>, Hima Vasudevan, Saishruthi Swaminathan, Saeed </a:t>
            </a:r>
            <a:r>
              <a:rPr lang="en-IN" sz="2000" b="1" i="0" dirty="0" err="1">
                <a:solidFill>
                  <a:srgbClr val="24292F"/>
                </a:solidFill>
                <a:effectLst/>
                <a:latin typeface="-apple-system"/>
              </a:rPr>
              <a:t>Aghabozorgi</a:t>
            </a:r>
            <a:r>
              <a:rPr lang="en-IN" sz="2000" b="1" i="0" dirty="0">
                <a:solidFill>
                  <a:srgbClr val="24292F"/>
                </a:solidFill>
                <a:effectLst/>
                <a:latin typeface="-apple-system"/>
              </a:rPr>
              <a:t>, Yan Luo</a:t>
            </a:r>
          </a:p>
          <a:p>
            <a:pPr>
              <a:lnSpc>
                <a:spcPct val="100000"/>
              </a:lnSpc>
            </a:pPr>
            <a:endParaRPr sz="2000" dirty="0">
              <a:latin typeface="Carlito"/>
              <a:cs typeface="Carlito"/>
            </a:endParaRPr>
          </a:p>
          <a:p>
            <a:pPr>
              <a:lnSpc>
                <a:spcPct val="100000"/>
              </a:lnSpc>
              <a:spcBef>
                <a:spcPts val="40"/>
              </a:spcBef>
            </a:pPr>
            <a:endParaRPr sz="1750" dirty="0">
              <a:latin typeface="Carlito"/>
              <a:cs typeface="Carlito"/>
            </a:endParaRPr>
          </a:p>
          <a:p>
            <a:pPr marL="12700">
              <a:lnSpc>
                <a:spcPct val="100000"/>
              </a:lnSpc>
              <a:spcBef>
                <a:spcPts val="5"/>
              </a:spcBef>
            </a:pPr>
            <a:r>
              <a:rPr sz="2000" u="heavy" dirty="0">
                <a:solidFill>
                  <a:srgbClr val="404040"/>
                </a:solidFill>
                <a:uFill>
                  <a:solidFill>
                    <a:srgbClr val="404040"/>
                  </a:solidFill>
                </a:uFill>
                <a:latin typeface="Carlito"/>
                <a:cs typeface="Carlito"/>
              </a:rPr>
              <a:t>Special </a:t>
            </a:r>
            <a:r>
              <a:rPr sz="2000" u="heavy" spc="-15" dirty="0">
                <a:solidFill>
                  <a:srgbClr val="404040"/>
                </a:solidFill>
                <a:uFill>
                  <a:solidFill>
                    <a:srgbClr val="404040"/>
                  </a:solidFill>
                </a:uFill>
                <a:latin typeface="Carlito"/>
                <a:cs typeface="Carlito"/>
              </a:rPr>
              <a:t>Thanks </a:t>
            </a:r>
            <a:r>
              <a:rPr sz="2000" u="heavy" spc="-20" dirty="0">
                <a:solidFill>
                  <a:srgbClr val="404040"/>
                </a:solidFill>
                <a:uFill>
                  <a:solidFill>
                    <a:srgbClr val="404040"/>
                  </a:solidFill>
                </a:uFill>
                <a:latin typeface="Carlito"/>
                <a:cs typeface="Carlito"/>
              </a:rPr>
              <a:t>to </a:t>
            </a:r>
            <a:r>
              <a:rPr sz="2000" u="heavy" dirty="0">
                <a:solidFill>
                  <a:srgbClr val="404040"/>
                </a:solidFill>
                <a:uFill>
                  <a:solidFill>
                    <a:srgbClr val="404040"/>
                  </a:solidFill>
                </a:uFill>
                <a:latin typeface="Carlito"/>
                <a:cs typeface="Carlito"/>
              </a:rPr>
              <a:t>All </a:t>
            </a:r>
            <a:r>
              <a:rPr sz="2000" u="heavy" spc="-20" dirty="0">
                <a:solidFill>
                  <a:srgbClr val="404040"/>
                </a:solidFill>
                <a:uFill>
                  <a:solidFill>
                    <a:srgbClr val="404040"/>
                  </a:solidFill>
                </a:uFill>
                <a:latin typeface="Carlito"/>
                <a:cs typeface="Carlito"/>
              </a:rPr>
              <a:t>Instructors:</a:t>
            </a:r>
            <a:endParaRPr sz="2000" dirty="0">
              <a:latin typeface="Carlito"/>
              <a:cs typeface="Carlito"/>
            </a:endParaRPr>
          </a:p>
          <a:p>
            <a:pPr marL="12700">
              <a:lnSpc>
                <a:spcPct val="100000"/>
              </a:lnSpc>
              <a:spcBef>
                <a:spcPts val="1200"/>
              </a:spcBef>
            </a:pPr>
            <a:r>
              <a:rPr sz="2000" u="heavy" spc="-20" dirty="0">
                <a:solidFill>
                  <a:srgbClr val="800080"/>
                </a:solidFill>
                <a:uFill>
                  <a:solidFill>
                    <a:srgbClr val="2996E1"/>
                  </a:solidFill>
                </a:uFill>
                <a:latin typeface="Carlito"/>
                <a:cs typeface="Carlito"/>
                <a:hlinkClick r:id="rId5"/>
              </a:rPr>
              <a:t>https://www.coursera.org/professional-certificates/ibm-data-science?#instructors</a:t>
            </a:r>
            <a:endParaRPr sz="2000" dirty="0">
              <a:latin typeface="Carlito"/>
              <a:cs typeface="Carlito"/>
              <a:hlinkClick r:id="rId5"/>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17">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9" name="Straight Connector 18">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33502" y="609600"/>
            <a:ext cx="8596668" cy="1320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chemeClr val="accent1"/>
                </a:solidFill>
                <a:latin typeface="+mj-lt"/>
                <a:ea typeface="+mj-ea"/>
                <a:cs typeface="+mj-cs"/>
              </a:rPr>
              <a:t>Methodology</a:t>
            </a:r>
          </a:p>
        </p:txBody>
      </p:sp>
      <p:sp>
        <p:nvSpPr>
          <p:cNvPr id="61"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63"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64"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333502" y="2160590"/>
            <a:ext cx="8996415" cy="38102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SzPct val="80000"/>
              <a:buFont typeface="Wingdings 3" charset="2"/>
              <a:buChar char=""/>
            </a:pPr>
            <a:r>
              <a:rPr lang="en-US" sz="2000" b="1" dirty="0">
                <a:solidFill>
                  <a:schemeClr val="tx1">
                    <a:lumMod val="75000"/>
                    <a:lumOff val="25000"/>
                  </a:schemeClr>
                </a:solidFill>
                <a:latin typeface="+mn-lt"/>
              </a:rPr>
              <a:t>Data collection methodology:</a:t>
            </a:r>
          </a:p>
          <a:p>
            <a:pPr defTabSz="457200">
              <a:buClr>
                <a:schemeClr val="accent1"/>
              </a:buClr>
              <a:buSzPct val="80000"/>
              <a:buFont typeface="Wingdings 3" charset="2"/>
              <a:buChar char=""/>
            </a:pPr>
            <a:r>
              <a:rPr lang="en-US" sz="1800" dirty="0">
                <a:solidFill>
                  <a:schemeClr val="tx1">
                    <a:lumMod val="75000"/>
                    <a:lumOff val="25000"/>
                  </a:schemeClr>
                </a:solidFill>
                <a:latin typeface="+mn-lt"/>
              </a:rPr>
              <a:t>              Combined data from SpaceX public API and SpaceX Wikipedia page</a:t>
            </a:r>
          </a:p>
          <a:p>
            <a:pPr defTabSz="457200">
              <a:buClr>
                <a:schemeClr val="accent1"/>
              </a:buClr>
              <a:buSzPct val="80000"/>
              <a:buFont typeface="Wingdings 3" charset="2"/>
              <a:buChar char=""/>
            </a:pPr>
            <a:r>
              <a:rPr lang="en-US" sz="2000" b="1" dirty="0">
                <a:solidFill>
                  <a:schemeClr val="tx1">
                    <a:lumMod val="75000"/>
                    <a:lumOff val="25000"/>
                  </a:schemeClr>
                </a:solidFill>
                <a:latin typeface="+mn-lt"/>
              </a:rPr>
              <a:t>Perform data wrangling:</a:t>
            </a:r>
          </a:p>
          <a:p>
            <a:pPr defTabSz="457200">
              <a:buClr>
                <a:schemeClr val="accent1"/>
              </a:buClr>
              <a:buSzPct val="80000"/>
              <a:buFont typeface="Wingdings 3" charset="2"/>
              <a:buChar char=""/>
            </a:pPr>
            <a:r>
              <a:rPr lang="en-US" sz="1800" dirty="0">
                <a:solidFill>
                  <a:schemeClr val="tx1">
                    <a:lumMod val="75000"/>
                    <a:lumOff val="25000"/>
                  </a:schemeClr>
                </a:solidFill>
                <a:latin typeface="+mn-lt"/>
              </a:rPr>
              <a:t>              Classifying true landings as successful and unsuccessful otherwise</a:t>
            </a:r>
          </a:p>
          <a:p>
            <a:pPr defTabSz="457200">
              <a:buClr>
                <a:schemeClr val="accent1"/>
              </a:buClr>
              <a:buSzPct val="80000"/>
              <a:buFont typeface="Wingdings 3" charset="2"/>
              <a:buChar char=""/>
            </a:pPr>
            <a:r>
              <a:rPr lang="en-US" sz="2000" b="1" dirty="0">
                <a:solidFill>
                  <a:schemeClr val="tx1">
                    <a:lumMod val="75000"/>
                    <a:lumOff val="25000"/>
                  </a:schemeClr>
                </a:solidFill>
                <a:latin typeface="+mn-lt"/>
              </a:rPr>
              <a:t>Perform exploratory data analysis (EDA) using visualization and SQL</a:t>
            </a:r>
          </a:p>
          <a:p>
            <a:pPr defTabSz="457200">
              <a:buClr>
                <a:schemeClr val="accent1"/>
              </a:buClr>
              <a:buSzPct val="80000"/>
              <a:buFont typeface="Wingdings 3" charset="2"/>
              <a:buChar char=""/>
            </a:pPr>
            <a:r>
              <a:rPr lang="en-US" sz="2000" b="1" dirty="0">
                <a:solidFill>
                  <a:schemeClr val="tx1">
                    <a:lumMod val="75000"/>
                    <a:lumOff val="25000"/>
                  </a:schemeClr>
                </a:solidFill>
                <a:latin typeface="+mn-lt"/>
              </a:rPr>
              <a:t>Perform interactive visual analytics using Folium and </a:t>
            </a:r>
            <a:r>
              <a:rPr lang="en-US" sz="2000" b="1" dirty="0" err="1">
                <a:solidFill>
                  <a:schemeClr val="tx1">
                    <a:lumMod val="75000"/>
                    <a:lumOff val="25000"/>
                  </a:schemeClr>
                </a:solidFill>
                <a:latin typeface="+mn-lt"/>
              </a:rPr>
              <a:t>Plotly</a:t>
            </a:r>
            <a:r>
              <a:rPr lang="en-US" sz="2000" b="1" dirty="0">
                <a:solidFill>
                  <a:schemeClr val="tx1">
                    <a:lumMod val="75000"/>
                    <a:lumOff val="25000"/>
                  </a:schemeClr>
                </a:solidFill>
                <a:latin typeface="+mn-lt"/>
              </a:rPr>
              <a:t> Dash</a:t>
            </a:r>
          </a:p>
          <a:p>
            <a:pPr defTabSz="457200">
              <a:buClr>
                <a:schemeClr val="accent1"/>
              </a:buClr>
              <a:buSzPct val="80000"/>
              <a:buFont typeface="Wingdings 3" charset="2"/>
              <a:buChar char=""/>
            </a:pPr>
            <a:r>
              <a:rPr lang="en-US" sz="2000" b="1" dirty="0">
                <a:solidFill>
                  <a:schemeClr val="tx1">
                    <a:lumMod val="75000"/>
                    <a:lumOff val="25000"/>
                  </a:schemeClr>
                </a:solidFill>
                <a:latin typeface="+mn-lt"/>
              </a:rPr>
              <a:t>Perform predictive analysis using classification models:</a:t>
            </a:r>
          </a:p>
          <a:p>
            <a:pPr defTabSz="457200">
              <a:buClr>
                <a:schemeClr val="accent1"/>
              </a:buClr>
              <a:buSzPct val="80000"/>
              <a:buFont typeface="Wingdings 3" charset="2"/>
              <a:buChar char=""/>
            </a:pPr>
            <a:r>
              <a:rPr lang="en-US" sz="1800" dirty="0">
                <a:solidFill>
                  <a:schemeClr val="tx1">
                    <a:lumMod val="75000"/>
                    <a:lumOff val="25000"/>
                  </a:schemeClr>
                </a:solidFill>
                <a:latin typeface="+mn-lt"/>
              </a:rPr>
              <a:t>          Tuned models using </a:t>
            </a:r>
            <a:r>
              <a:rPr lang="en-US" sz="1800" dirty="0" err="1">
                <a:solidFill>
                  <a:schemeClr val="tx1">
                    <a:lumMod val="75000"/>
                    <a:lumOff val="25000"/>
                  </a:schemeClr>
                </a:solidFill>
                <a:latin typeface="+mn-lt"/>
              </a:rPr>
              <a:t>GridSearchCV</a:t>
            </a:r>
            <a:endParaRPr lang="en-US" sz="1800">
              <a:solidFill>
                <a:schemeClr val="tx1">
                  <a:lumMod val="75000"/>
                  <a:lumOff val="25000"/>
                </a:schemeClr>
              </a:solidFill>
              <a:latin typeface="+mn-lt"/>
            </a:endParaRPr>
          </a:p>
          <a:p>
            <a:pPr marL="0" indent="0" defTabSz="457200">
              <a:buClr>
                <a:schemeClr val="accent1"/>
              </a:buClr>
              <a:buSzPct val="80000"/>
              <a:buFont typeface="Wingdings 3" charset="2"/>
              <a:buChar char=""/>
            </a:pPr>
            <a:endParaRPr lang="en-US" sz="1800">
              <a:solidFill>
                <a:schemeClr val="tx1">
                  <a:lumMod val="75000"/>
                  <a:lumOff val="25000"/>
                </a:schemeClr>
              </a:solidFill>
              <a:latin typeface="+mn-lt"/>
            </a:endParaRPr>
          </a:p>
          <a:p>
            <a:pPr defTabSz="457200">
              <a:buClr>
                <a:schemeClr val="accent1"/>
              </a:buClr>
              <a:buSzPct val="80000"/>
              <a:buFont typeface="Wingdings 3" charset="2"/>
              <a:buChar char=""/>
            </a:pPr>
            <a:endParaRPr lang="en-US" sz="1800">
              <a:solidFill>
                <a:schemeClr val="tx1">
                  <a:lumMod val="75000"/>
                  <a:lumOff val="25000"/>
                </a:schemeClr>
              </a:solidFill>
              <a:latin typeface="+mn-lt"/>
            </a:endParaRPr>
          </a:p>
          <a:p>
            <a:pPr defTabSz="457200">
              <a:buClr>
                <a:schemeClr val="accent1"/>
              </a:buClr>
              <a:buSzPct val="80000"/>
              <a:buFont typeface="Wingdings 3" charset="2"/>
              <a:buChar char=""/>
            </a:pPr>
            <a:endParaRPr lang="en-US" sz="1800">
              <a:solidFill>
                <a:schemeClr val="tx1">
                  <a:lumMod val="75000"/>
                  <a:lumOff val="25000"/>
                </a:schemeClr>
              </a:solidFill>
              <a:latin typeface="+mn-lt"/>
            </a:endParaRPr>
          </a:p>
          <a:p>
            <a:pPr defTabSz="457200">
              <a:buClr>
                <a:schemeClr val="accent1"/>
              </a:buClr>
              <a:buSzPct val="80000"/>
              <a:buFont typeface="Wingdings 3" charset="2"/>
              <a:buChar char=""/>
            </a:pPr>
            <a:endParaRPr lang="en-US" sz="1800">
              <a:solidFill>
                <a:schemeClr val="tx1">
                  <a:lumMod val="75000"/>
                  <a:lumOff val="25000"/>
                </a:schemeClr>
              </a:solidFill>
              <a:latin typeface="+mn-lt"/>
            </a:endParaRPr>
          </a:p>
          <a:p>
            <a:pPr defTabSz="457200">
              <a:buClr>
                <a:schemeClr val="accent1"/>
              </a:buClr>
              <a:buSzPct val="80000"/>
              <a:buFont typeface="Wingdings 3" charset="2"/>
              <a:buChar char=""/>
            </a:pPr>
            <a:endParaRPr lang="en-US" sz="1800">
              <a:solidFill>
                <a:schemeClr val="tx1">
                  <a:lumMod val="75000"/>
                  <a:lumOff val="25000"/>
                </a:schemeClr>
              </a:solidFill>
              <a:latin typeface="+mn-lt"/>
            </a:endParaRPr>
          </a:p>
          <a:p>
            <a:pPr defTabSz="457200">
              <a:buClr>
                <a:schemeClr val="accent1"/>
              </a:buClr>
              <a:buSzPct val="80000"/>
              <a:buFont typeface="Wingdings 3" charset="2"/>
              <a:buChar char=""/>
            </a:pPr>
            <a:endParaRPr lang="en-US" sz="1800">
              <a:solidFill>
                <a:schemeClr val="tx1">
                  <a:lumMod val="75000"/>
                  <a:lumOff val="25000"/>
                </a:schemeClr>
              </a:solidFill>
              <a:latin typeface="+mn-lt"/>
            </a:endParaRPr>
          </a:p>
        </p:txBody>
      </p:sp>
      <p:sp>
        <p:nvSpPr>
          <p:cNvPr id="65"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656530" y="6041362"/>
            <a:ext cx="683339" cy="365125"/>
          </a:xfrm>
        </p:spPr>
        <p:txBody>
          <a:bodyPr vert="horz" lIns="9144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6</a:t>
            </a:fld>
            <a:endParaRPr lang="en-US">
              <a:solidFill>
                <a:srgbClr val="FFFFFF"/>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16">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8" name="Straight Connector 17">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cxnSp>
        <p:nvCxnSpPr>
          <p:cNvPr id="52" name="Straight Connector 28">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D77AC1D2-8B41-4A7A-88CF-41E6B7D8C98D}"/>
              </a:ext>
            </a:extLst>
          </p:cNvPr>
          <p:cNvSpPr txBox="1">
            <a:spLocks/>
          </p:cNvSpPr>
          <p:nvPr/>
        </p:nvSpPr>
        <p:spPr>
          <a:xfrm>
            <a:off x="643467" y="816638"/>
            <a:ext cx="3367359" cy="5224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chemeClr val="accent1"/>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816638"/>
            <a:ext cx="4619706" cy="5224724"/>
          </a:xfrm>
          <a:prstGeom prst="rect">
            <a:avLst/>
          </a:prstGeom>
        </p:spPr>
        <p:txBody>
          <a:bodyPr vert="horz" lIns="91440" tIns="45720" rIns="91440" bIns="45720" rtlCol="0" anchor="ctr">
            <a:normAutofit/>
          </a:bodyPr>
          <a:lstStyle/>
          <a:p>
            <a:pPr>
              <a:lnSpc>
                <a:spcPct val="90000"/>
              </a:lnSpc>
            </a:pPr>
            <a:r>
              <a:rPr lang="en-US" sz="1500" dirty="0"/>
              <a:t>Data collection process involved a combination of API requests from Space X public API and web  scraping data from a table in Space X’s Wikipedia entry.</a:t>
            </a:r>
          </a:p>
          <a:p>
            <a:pPr>
              <a:lnSpc>
                <a:spcPct val="90000"/>
              </a:lnSpc>
            </a:pPr>
            <a:r>
              <a:rPr lang="en-US" sz="1500" dirty="0"/>
              <a:t>The next slide will show the flowchart of data collection from API and the one after will show  the flowchart of data collection from </a:t>
            </a:r>
            <a:r>
              <a:rPr lang="en-US" sz="1500" dirty="0" err="1"/>
              <a:t>webscraping</a:t>
            </a:r>
            <a:r>
              <a:rPr lang="en-US" sz="1500" dirty="0"/>
              <a:t>.</a:t>
            </a:r>
          </a:p>
          <a:p>
            <a:pPr>
              <a:lnSpc>
                <a:spcPct val="90000"/>
              </a:lnSpc>
            </a:pPr>
            <a:r>
              <a:rPr lang="en-US" sz="1500" b="1" u="sng" dirty="0"/>
              <a:t>Space X API Data Columns:</a:t>
            </a:r>
            <a:endParaRPr lang="en-US" sz="1500" b="1" dirty="0"/>
          </a:p>
          <a:p>
            <a:pPr>
              <a:lnSpc>
                <a:spcPct val="90000"/>
              </a:lnSpc>
            </a:pPr>
            <a:r>
              <a:rPr lang="en-US" sz="1500" dirty="0" err="1"/>
              <a:t>FlightNumber</a:t>
            </a:r>
            <a:r>
              <a:rPr lang="en-US" sz="1500" dirty="0"/>
              <a:t>, Date, </a:t>
            </a:r>
            <a:r>
              <a:rPr lang="en-US" sz="1500" dirty="0" err="1"/>
              <a:t>BoosterVersion</a:t>
            </a:r>
            <a:r>
              <a:rPr lang="en-US" sz="1500" dirty="0"/>
              <a:t>, </a:t>
            </a:r>
            <a:r>
              <a:rPr lang="en-US" sz="1500" dirty="0" err="1"/>
              <a:t>PayloadMass</a:t>
            </a:r>
            <a:r>
              <a:rPr lang="en-US" sz="1500" dirty="0"/>
              <a:t>, Orbit, </a:t>
            </a:r>
            <a:r>
              <a:rPr lang="en-US" sz="1500" dirty="0" err="1"/>
              <a:t>LaunchSite</a:t>
            </a:r>
            <a:r>
              <a:rPr lang="en-US" sz="1500" dirty="0"/>
              <a:t>, Outcome, Flights, </a:t>
            </a:r>
            <a:r>
              <a:rPr lang="en-US" sz="1500" dirty="0" err="1"/>
              <a:t>GridFins</a:t>
            </a:r>
            <a:r>
              <a:rPr lang="en-US" sz="1500" dirty="0"/>
              <a:t>,</a:t>
            </a:r>
          </a:p>
          <a:p>
            <a:pPr>
              <a:lnSpc>
                <a:spcPct val="90000"/>
              </a:lnSpc>
            </a:pPr>
            <a:r>
              <a:rPr lang="en-US" sz="1500" dirty="0"/>
              <a:t>Reused, Legs, </a:t>
            </a:r>
            <a:r>
              <a:rPr lang="en-US" sz="1500" dirty="0" err="1"/>
              <a:t>LandingPad</a:t>
            </a:r>
            <a:r>
              <a:rPr lang="en-US" sz="1500" dirty="0"/>
              <a:t>, Block, </a:t>
            </a:r>
            <a:r>
              <a:rPr lang="en-US" sz="1500" dirty="0" err="1"/>
              <a:t>ReusedCount</a:t>
            </a:r>
            <a:r>
              <a:rPr lang="en-US" sz="1500" dirty="0"/>
              <a:t>, Serial, Longitude, Latitude</a:t>
            </a:r>
          </a:p>
          <a:p>
            <a:pPr>
              <a:lnSpc>
                <a:spcPct val="90000"/>
              </a:lnSpc>
            </a:pPr>
            <a:r>
              <a:rPr lang="en-US" sz="1500" b="1" u="sng" dirty="0"/>
              <a:t>Wikipedia </a:t>
            </a:r>
            <a:r>
              <a:rPr lang="en-US" sz="1500" b="1" u="sng" dirty="0" err="1"/>
              <a:t>Webscrape</a:t>
            </a:r>
            <a:r>
              <a:rPr lang="en-US" sz="1500" b="1" u="sng" dirty="0"/>
              <a:t> Data Columns:</a:t>
            </a:r>
            <a:endParaRPr lang="en-US" sz="1500" b="1" dirty="0"/>
          </a:p>
          <a:p>
            <a:pPr>
              <a:lnSpc>
                <a:spcPct val="90000"/>
              </a:lnSpc>
            </a:pPr>
            <a:r>
              <a:rPr lang="en-US" sz="1500" dirty="0"/>
              <a:t>Flight No., Launch site, Payload, </a:t>
            </a:r>
            <a:r>
              <a:rPr lang="en-US" sz="1500" dirty="0" err="1"/>
              <a:t>PayloadMass</a:t>
            </a:r>
            <a:r>
              <a:rPr lang="en-US" sz="1500" dirty="0"/>
              <a:t>, Orbit, Customer, Launch outcome, Version  Booster, Booster landing, Date, Time</a:t>
            </a:r>
          </a:p>
          <a:p>
            <a:pPr>
              <a:lnSpc>
                <a:spcPct val="90000"/>
              </a:lnSpc>
            </a:pPr>
            <a:endParaRPr lang="en-US" sz="1500"/>
          </a:p>
          <a:p>
            <a:pPr marL="0" indent="0">
              <a:lnSpc>
                <a:spcPct val="90000"/>
              </a:lnSpc>
            </a:pPr>
            <a:endParaRPr lang="en-US" sz="150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6">
            <a:extLst>
              <a:ext uri="{FF2B5EF4-FFF2-40B4-BE49-F238E27FC236}">
                <a16:creationId xmlns:a16="http://schemas.microsoft.com/office/drawing/2014/main" id="{EFAA4DD5-03D5-D10B-DE32-F2445C5905B0}"/>
              </a:ext>
            </a:extLst>
          </p:cNvPr>
          <p:cNvPicPr>
            <a:picLocks noChangeAspect="1"/>
          </p:cNvPicPr>
          <p:nvPr/>
        </p:nvPicPr>
        <p:blipFill>
          <a:blip r:embed="rId3"/>
          <a:stretch>
            <a:fillRect/>
          </a:stretch>
        </p:blipFill>
        <p:spPr>
          <a:xfrm>
            <a:off x="4987159" y="1865572"/>
            <a:ext cx="6986751" cy="4033373"/>
          </a:xfrm>
          <a:prstGeom prst="rect">
            <a:avLst/>
          </a:prstGeom>
          <a:ln>
            <a:solidFill>
              <a:schemeClr val="tx1"/>
            </a:solidFill>
          </a:ln>
        </p:spPr>
      </p:pic>
      <p:sp>
        <p:nvSpPr>
          <p:cNvPr id="5" name="TextBox 4">
            <a:extLst>
              <a:ext uri="{FF2B5EF4-FFF2-40B4-BE49-F238E27FC236}">
                <a16:creationId xmlns:a16="http://schemas.microsoft.com/office/drawing/2014/main" id="{FF8EFE2B-6BAB-E844-93A6-5CB5179C2F6D}"/>
              </a:ext>
            </a:extLst>
          </p:cNvPr>
          <p:cNvSpPr txBox="1"/>
          <p:nvPr/>
        </p:nvSpPr>
        <p:spPr>
          <a:xfrm>
            <a:off x="396815" y="4264325"/>
            <a:ext cx="43678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Github</a:t>
            </a:r>
            <a:r>
              <a:rPr lang="en-US" dirty="0"/>
              <a:t>:</a:t>
            </a:r>
            <a:endParaRPr lang="en-US"/>
          </a:p>
          <a:p>
            <a:r>
              <a:rPr lang="en-US" dirty="0">
                <a:ea typeface="+mn-lt"/>
                <a:cs typeface="+mn-lt"/>
                <a:hlinkClick r:id="rId4"/>
              </a:rPr>
              <a:t>https://github.com/Abhishek17ak/IBM-Data-Science/blob/main/Data%20Collection%20API.ipynb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a:extLst>
              <a:ext uri="{FF2B5EF4-FFF2-40B4-BE49-F238E27FC236}">
                <a16:creationId xmlns:a16="http://schemas.microsoft.com/office/drawing/2014/main" id="{9AFC530A-DF13-26C6-FA7E-C0ABB24F4405}"/>
              </a:ext>
            </a:extLst>
          </p:cNvPr>
          <p:cNvPicPr>
            <a:picLocks noChangeAspect="1"/>
          </p:cNvPicPr>
          <p:nvPr/>
        </p:nvPicPr>
        <p:blipFill>
          <a:blip r:embed="rId3"/>
          <a:stretch>
            <a:fillRect/>
          </a:stretch>
        </p:blipFill>
        <p:spPr>
          <a:xfrm>
            <a:off x="5736021" y="1637383"/>
            <a:ext cx="5291958" cy="4778786"/>
          </a:xfrm>
          <a:prstGeom prst="rect">
            <a:avLst/>
          </a:prstGeom>
        </p:spPr>
      </p:pic>
      <p:sp>
        <p:nvSpPr>
          <p:cNvPr id="2" name="TextBox 1">
            <a:extLst>
              <a:ext uri="{FF2B5EF4-FFF2-40B4-BE49-F238E27FC236}">
                <a16:creationId xmlns:a16="http://schemas.microsoft.com/office/drawing/2014/main" id="{7A61B80E-E871-23ED-C2DA-78BFD7E3F63D}"/>
              </a:ext>
            </a:extLst>
          </p:cNvPr>
          <p:cNvSpPr txBox="1"/>
          <p:nvPr/>
        </p:nvSpPr>
        <p:spPr>
          <a:xfrm>
            <a:off x="583721" y="4781909"/>
            <a:ext cx="477040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Github</a:t>
            </a:r>
            <a:r>
              <a:rPr lang="en-US" dirty="0"/>
              <a:t>:</a:t>
            </a:r>
          </a:p>
          <a:p>
            <a:r>
              <a:rPr lang="en-US" dirty="0">
                <a:ea typeface="+mn-lt"/>
                <a:cs typeface="+mn-lt"/>
                <a:hlinkClick r:id="rId4"/>
              </a:rPr>
              <a:t>https://github.com/Abhishek17ak/IBM-Data-Science/blob/main/Data%20Collection%20with%20web%20scrapping.ipynb</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Facet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467</cp:revision>
  <dcterms:created xsi:type="dcterms:W3CDTF">2021-04-29T18:58:34Z</dcterms:created>
  <dcterms:modified xsi:type="dcterms:W3CDTF">2022-06-07T17:07:44Z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